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1"/>
  </p:notesMasterIdLst>
  <p:sldIdLst>
    <p:sldId id="256" r:id="rId2"/>
    <p:sldId id="257" r:id="rId3"/>
    <p:sldId id="261" r:id="rId4"/>
    <p:sldId id="258" r:id="rId5"/>
    <p:sldId id="271" r:id="rId6"/>
    <p:sldId id="263" r:id="rId7"/>
    <p:sldId id="280" r:id="rId8"/>
    <p:sldId id="264" r:id="rId9"/>
    <p:sldId id="281" r:id="rId10"/>
    <p:sldId id="265" r:id="rId11"/>
    <p:sldId id="282" r:id="rId12"/>
    <p:sldId id="266" r:id="rId13"/>
    <p:sldId id="283" r:id="rId14"/>
    <p:sldId id="269" r:id="rId15"/>
    <p:sldId id="284" r:id="rId16"/>
    <p:sldId id="267" r:id="rId17"/>
    <p:sldId id="285" r:id="rId18"/>
    <p:sldId id="268" r:id="rId19"/>
    <p:sldId id="286" r:id="rId20"/>
    <p:sldId id="262" r:id="rId21"/>
    <p:sldId id="270" r:id="rId22"/>
    <p:sldId id="272" r:id="rId23"/>
    <p:sldId id="274" r:id="rId24"/>
    <p:sldId id="275" r:id="rId25"/>
    <p:sldId id="276" r:id="rId26"/>
    <p:sldId id="277" r:id="rId27"/>
    <p:sldId id="279" r:id="rId28"/>
    <p:sldId id="278" r:id="rId29"/>
    <p:sldId id="25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8" autoAdjust="0"/>
    <p:restoredTop sz="69751" autoAdjust="0"/>
  </p:normalViewPr>
  <p:slideViewPr>
    <p:cSldViewPr snapToGrid="0">
      <p:cViewPr>
        <p:scale>
          <a:sx n="60" d="100"/>
          <a:sy n="60" d="100"/>
        </p:scale>
        <p:origin x="-480"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12A74D-478B-4516-8E7A-7A0872B46155}" type="doc">
      <dgm:prSet loTypeId="urn:microsoft.com/office/officeart/2016/7/layout/RepeatingBendingProcessNew" loCatId="process" qsTypeId="urn:microsoft.com/office/officeart/2005/8/quickstyle/simple5" qsCatId="simple" csTypeId="urn:microsoft.com/office/officeart/2005/8/colors/accent0_3" csCatId="mainScheme" phldr="1"/>
      <dgm:spPr/>
      <dgm:t>
        <a:bodyPr/>
        <a:lstStyle/>
        <a:p>
          <a:endParaRPr lang="en-US"/>
        </a:p>
      </dgm:t>
    </dgm:pt>
    <dgm:pt modelId="{D167C187-ECBA-474B-8EAD-4E7169380EFC}">
      <dgm:prSet/>
      <dgm:spPr/>
      <dgm:t>
        <a:bodyPr/>
        <a:lstStyle/>
        <a:p>
          <a:pPr>
            <a:lnSpc>
              <a:spcPct val="100000"/>
            </a:lnSpc>
          </a:pPr>
          <a:r>
            <a:rPr lang="en-US" dirty="0"/>
            <a:t>White Blood Cells</a:t>
          </a:r>
        </a:p>
      </dgm:t>
    </dgm:pt>
    <dgm:pt modelId="{D3420C2A-45D3-4249-9686-2C42C797A3FF}" type="parTrans" cxnId="{8DB7AE69-F5BF-45CB-9331-2D611352314A}">
      <dgm:prSet/>
      <dgm:spPr/>
      <dgm:t>
        <a:bodyPr/>
        <a:lstStyle/>
        <a:p>
          <a:endParaRPr lang="en-US"/>
        </a:p>
      </dgm:t>
    </dgm:pt>
    <dgm:pt modelId="{49390756-A383-4DAA-BA46-5A5C73B951A7}" type="sibTrans" cxnId="{8DB7AE69-F5BF-45CB-9331-2D611352314A}">
      <dgm:prSet/>
      <dgm:spPr/>
      <dgm:t>
        <a:bodyPr/>
        <a:lstStyle/>
        <a:p>
          <a:endParaRPr lang="en-US"/>
        </a:p>
      </dgm:t>
    </dgm:pt>
    <dgm:pt modelId="{44BC2282-376D-40D7-A521-1A33DAEA887C}">
      <dgm:prSet/>
      <dgm:spPr/>
      <dgm:t>
        <a:bodyPr/>
        <a:lstStyle/>
        <a:p>
          <a:pPr>
            <a:lnSpc>
              <a:spcPct val="100000"/>
            </a:lnSpc>
          </a:pPr>
          <a:r>
            <a:rPr lang="en-US"/>
            <a:t>Antibodies</a:t>
          </a:r>
        </a:p>
      </dgm:t>
    </dgm:pt>
    <dgm:pt modelId="{EA5E7A7D-7C81-4EF5-81D7-80A9E5FA41B5}" type="parTrans" cxnId="{B5B0739C-BF29-4048-A719-AEE30F55E43C}">
      <dgm:prSet/>
      <dgm:spPr/>
      <dgm:t>
        <a:bodyPr/>
        <a:lstStyle/>
        <a:p>
          <a:endParaRPr lang="en-US"/>
        </a:p>
      </dgm:t>
    </dgm:pt>
    <dgm:pt modelId="{96C16AFD-6E98-4C51-A233-999C26B04852}" type="sibTrans" cxnId="{B5B0739C-BF29-4048-A719-AEE30F55E43C}">
      <dgm:prSet/>
      <dgm:spPr/>
      <dgm:t>
        <a:bodyPr/>
        <a:lstStyle/>
        <a:p>
          <a:endParaRPr lang="en-US"/>
        </a:p>
      </dgm:t>
    </dgm:pt>
    <dgm:pt modelId="{E86F5834-61B3-48ED-B070-01EB91974B6E}">
      <dgm:prSet/>
      <dgm:spPr/>
      <dgm:t>
        <a:bodyPr/>
        <a:lstStyle/>
        <a:p>
          <a:pPr>
            <a:lnSpc>
              <a:spcPct val="100000"/>
            </a:lnSpc>
          </a:pPr>
          <a:r>
            <a:rPr lang="en-US" dirty="0"/>
            <a:t>Lymphatic system</a:t>
          </a:r>
        </a:p>
      </dgm:t>
    </dgm:pt>
    <dgm:pt modelId="{3FEF8230-6A42-4E03-8E92-C6C56167C421}" type="parTrans" cxnId="{C93559A2-0773-4AE3-A19A-5FD3BCBFB661}">
      <dgm:prSet/>
      <dgm:spPr/>
      <dgm:t>
        <a:bodyPr/>
        <a:lstStyle/>
        <a:p>
          <a:endParaRPr lang="en-US"/>
        </a:p>
      </dgm:t>
    </dgm:pt>
    <dgm:pt modelId="{BCFC77B2-C413-4716-90DA-20E337CDC28C}" type="sibTrans" cxnId="{C93559A2-0773-4AE3-A19A-5FD3BCBFB661}">
      <dgm:prSet/>
      <dgm:spPr/>
      <dgm:t>
        <a:bodyPr/>
        <a:lstStyle/>
        <a:p>
          <a:endParaRPr lang="en-US"/>
        </a:p>
      </dgm:t>
    </dgm:pt>
    <dgm:pt modelId="{56EBE901-453D-4207-8116-CFBEDDF2DF06}">
      <dgm:prSet/>
      <dgm:spPr/>
      <dgm:t>
        <a:bodyPr/>
        <a:lstStyle/>
        <a:p>
          <a:pPr>
            <a:lnSpc>
              <a:spcPct val="100000"/>
            </a:lnSpc>
          </a:pPr>
          <a:r>
            <a:rPr lang="en-US"/>
            <a:t>Spleen</a:t>
          </a:r>
        </a:p>
      </dgm:t>
    </dgm:pt>
    <dgm:pt modelId="{74C894BA-1955-440F-9F5E-F2F64DF8474E}" type="parTrans" cxnId="{4032C266-24CA-4CD4-A600-A40F8BDBC248}">
      <dgm:prSet/>
      <dgm:spPr/>
      <dgm:t>
        <a:bodyPr/>
        <a:lstStyle/>
        <a:p>
          <a:endParaRPr lang="en-US"/>
        </a:p>
      </dgm:t>
    </dgm:pt>
    <dgm:pt modelId="{D74388F4-E267-40DE-AC0B-5A80A9DD2F50}" type="sibTrans" cxnId="{4032C266-24CA-4CD4-A600-A40F8BDBC248}">
      <dgm:prSet/>
      <dgm:spPr/>
      <dgm:t>
        <a:bodyPr/>
        <a:lstStyle/>
        <a:p>
          <a:endParaRPr lang="en-US"/>
        </a:p>
      </dgm:t>
    </dgm:pt>
    <dgm:pt modelId="{F882BCD1-D169-43C1-81B9-1E33563112DD}">
      <dgm:prSet/>
      <dgm:spPr/>
      <dgm:t>
        <a:bodyPr/>
        <a:lstStyle/>
        <a:p>
          <a:pPr>
            <a:lnSpc>
              <a:spcPct val="100000"/>
            </a:lnSpc>
          </a:pPr>
          <a:r>
            <a:rPr lang="en-US"/>
            <a:t>Bone marrow </a:t>
          </a:r>
        </a:p>
      </dgm:t>
    </dgm:pt>
    <dgm:pt modelId="{30041E04-12BC-4C4B-B9ED-3177BAE72234}" type="parTrans" cxnId="{27E1EA59-CB25-462E-89DA-87FDA4C9BA9A}">
      <dgm:prSet/>
      <dgm:spPr/>
      <dgm:t>
        <a:bodyPr/>
        <a:lstStyle/>
        <a:p>
          <a:endParaRPr lang="en-US"/>
        </a:p>
      </dgm:t>
    </dgm:pt>
    <dgm:pt modelId="{5567A2D2-D842-408C-AF90-C4F895ECBC48}" type="sibTrans" cxnId="{27E1EA59-CB25-462E-89DA-87FDA4C9BA9A}">
      <dgm:prSet/>
      <dgm:spPr/>
      <dgm:t>
        <a:bodyPr/>
        <a:lstStyle/>
        <a:p>
          <a:endParaRPr lang="en-US"/>
        </a:p>
      </dgm:t>
    </dgm:pt>
    <dgm:pt modelId="{095C80AC-2442-48D0-A806-3E806C6D6B8C}">
      <dgm:prSet/>
      <dgm:spPr/>
      <dgm:t>
        <a:bodyPr/>
        <a:lstStyle/>
        <a:p>
          <a:pPr>
            <a:lnSpc>
              <a:spcPct val="100000"/>
            </a:lnSpc>
          </a:pPr>
          <a:r>
            <a:rPr lang="en-US" dirty="0"/>
            <a:t>Thymus</a:t>
          </a:r>
        </a:p>
      </dgm:t>
    </dgm:pt>
    <dgm:pt modelId="{9143FDC8-8CC1-4C61-B583-2421016492A6}" type="parTrans" cxnId="{DD93BFC4-C3B1-41AE-AFDD-0FF7B1687644}">
      <dgm:prSet/>
      <dgm:spPr/>
      <dgm:t>
        <a:bodyPr/>
        <a:lstStyle/>
        <a:p>
          <a:endParaRPr lang="en-US"/>
        </a:p>
      </dgm:t>
    </dgm:pt>
    <dgm:pt modelId="{580081F9-A4A0-4CF8-A2EC-2665D5ADD8FE}" type="sibTrans" cxnId="{DD93BFC4-C3B1-41AE-AFDD-0FF7B1687644}">
      <dgm:prSet/>
      <dgm:spPr/>
      <dgm:t>
        <a:bodyPr/>
        <a:lstStyle/>
        <a:p>
          <a:endParaRPr lang="en-US"/>
        </a:p>
      </dgm:t>
    </dgm:pt>
    <dgm:pt modelId="{2996449E-CCCC-4C35-8F29-DA223248EB01}" type="pres">
      <dgm:prSet presAssocID="{7F12A74D-478B-4516-8E7A-7A0872B46155}" presName="Name0" presStyleCnt="0">
        <dgm:presLayoutVars>
          <dgm:dir/>
          <dgm:resizeHandles val="exact"/>
        </dgm:presLayoutVars>
      </dgm:prSet>
      <dgm:spPr/>
      <dgm:t>
        <a:bodyPr/>
        <a:lstStyle/>
        <a:p>
          <a:endParaRPr lang="en-US"/>
        </a:p>
      </dgm:t>
    </dgm:pt>
    <dgm:pt modelId="{9487949C-2A46-4559-8D55-BEB9D6D0899B}" type="pres">
      <dgm:prSet presAssocID="{D167C187-ECBA-474B-8EAD-4E7169380EFC}" presName="node" presStyleLbl="node1" presStyleIdx="0" presStyleCnt="6">
        <dgm:presLayoutVars>
          <dgm:bulletEnabled val="1"/>
        </dgm:presLayoutVars>
      </dgm:prSet>
      <dgm:spPr/>
      <dgm:t>
        <a:bodyPr/>
        <a:lstStyle/>
        <a:p>
          <a:endParaRPr lang="en-US"/>
        </a:p>
      </dgm:t>
    </dgm:pt>
    <dgm:pt modelId="{37062A13-0E1C-45CA-AF0E-CAC4E6CB8F2C}" type="pres">
      <dgm:prSet presAssocID="{49390756-A383-4DAA-BA46-5A5C73B951A7}" presName="sibTrans" presStyleLbl="sibTrans1D1" presStyleIdx="0" presStyleCnt="5"/>
      <dgm:spPr/>
      <dgm:t>
        <a:bodyPr/>
        <a:lstStyle/>
        <a:p>
          <a:endParaRPr lang="en-US"/>
        </a:p>
      </dgm:t>
    </dgm:pt>
    <dgm:pt modelId="{2ADF5425-A8B3-4D17-BC02-399B72DF52BA}" type="pres">
      <dgm:prSet presAssocID="{49390756-A383-4DAA-BA46-5A5C73B951A7}" presName="connectorText" presStyleLbl="sibTrans1D1" presStyleIdx="0" presStyleCnt="5"/>
      <dgm:spPr/>
      <dgm:t>
        <a:bodyPr/>
        <a:lstStyle/>
        <a:p>
          <a:endParaRPr lang="en-US"/>
        </a:p>
      </dgm:t>
    </dgm:pt>
    <dgm:pt modelId="{DF767C5D-4972-48D2-9D99-01073E551C67}" type="pres">
      <dgm:prSet presAssocID="{44BC2282-376D-40D7-A521-1A33DAEA887C}" presName="node" presStyleLbl="node1" presStyleIdx="1" presStyleCnt="6">
        <dgm:presLayoutVars>
          <dgm:bulletEnabled val="1"/>
        </dgm:presLayoutVars>
      </dgm:prSet>
      <dgm:spPr/>
      <dgm:t>
        <a:bodyPr/>
        <a:lstStyle/>
        <a:p>
          <a:endParaRPr lang="en-US"/>
        </a:p>
      </dgm:t>
    </dgm:pt>
    <dgm:pt modelId="{79E8C3EC-C49A-4EFD-8D1A-3DADCDEDD917}" type="pres">
      <dgm:prSet presAssocID="{96C16AFD-6E98-4C51-A233-999C26B04852}" presName="sibTrans" presStyleLbl="sibTrans1D1" presStyleIdx="1" presStyleCnt="5"/>
      <dgm:spPr/>
      <dgm:t>
        <a:bodyPr/>
        <a:lstStyle/>
        <a:p>
          <a:endParaRPr lang="en-US"/>
        </a:p>
      </dgm:t>
    </dgm:pt>
    <dgm:pt modelId="{8A21F3A5-79B5-4786-BCF8-8BF4BB663C07}" type="pres">
      <dgm:prSet presAssocID="{96C16AFD-6E98-4C51-A233-999C26B04852}" presName="connectorText" presStyleLbl="sibTrans1D1" presStyleIdx="1" presStyleCnt="5"/>
      <dgm:spPr/>
      <dgm:t>
        <a:bodyPr/>
        <a:lstStyle/>
        <a:p>
          <a:endParaRPr lang="en-US"/>
        </a:p>
      </dgm:t>
    </dgm:pt>
    <dgm:pt modelId="{7D4AFCDB-7BE9-49BD-9836-6A097F9137BE}" type="pres">
      <dgm:prSet presAssocID="{E86F5834-61B3-48ED-B070-01EB91974B6E}" presName="node" presStyleLbl="node1" presStyleIdx="2" presStyleCnt="6">
        <dgm:presLayoutVars>
          <dgm:bulletEnabled val="1"/>
        </dgm:presLayoutVars>
      </dgm:prSet>
      <dgm:spPr/>
      <dgm:t>
        <a:bodyPr/>
        <a:lstStyle/>
        <a:p>
          <a:endParaRPr lang="en-US"/>
        </a:p>
      </dgm:t>
    </dgm:pt>
    <dgm:pt modelId="{89CED604-E148-40EF-A122-F70A64EC1C79}" type="pres">
      <dgm:prSet presAssocID="{BCFC77B2-C413-4716-90DA-20E337CDC28C}" presName="sibTrans" presStyleLbl="sibTrans1D1" presStyleIdx="2" presStyleCnt="5"/>
      <dgm:spPr/>
      <dgm:t>
        <a:bodyPr/>
        <a:lstStyle/>
        <a:p>
          <a:endParaRPr lang="en-US"/>
        </a:p>
      </dgm:t>
    </dgm:pt>
    <dgm:pt modelId="{F07B02F0-7F1E-4595-A2BE-FE47CB7166D7}" type="pres">
      <dgm:prSet presAssocID="{BCFC77B2-C413-4716-90DA-20E337CDC28C}" presName="connectorText" presStyleLbl="sibTrans1D1" presStyleIdx="2" presStyleCnt="5"/>
      <dgm:spPr/>
      <dgm:t>
        <a:bodyPr/>
        <a:lstStyle/>
        <a:p>
          <a:endParaRPr lang="en-US"/>
        </a:p>
      </dgm:t>
    </dgm:pt>
    <dgm:pt modelId="{81A99897-DE31-4660-8E50-1A641E8E3343}" type="pres">
      <dgm:prSet presAssocID="{56EBE901-453D-4207-8116-CFBEDDF2DF06}" presName="node" presStyleLbl="node1" presStyleIdx="3" presStyleCnt="6">
        <dgm:presLayoutVars>
          <dgm:bulletEnabled val="1"/>
        </dgm:presLayoutVars>
      </dgm:prSet>
      <dgm:spPr/>
      <dgm:t>
        <a:bodyPr/>
        <a:lstStyle/>
        <a:p>
          <a:endParaRPr lang="en-US"/>
        </a:p>
      </dgm:t>
    </dgm:pt>
    <dgm:pt modelId="{0CA2F2FC-1A01-4809-B105-2DD437BFB988}" type="pres">
      <dgm:prSet presAssocID="{D74388F4-E267-40DE-AC0B-5A80A9DD2F50}" presName="sibTrans" presStyleLbl="sibTrans1D1" presStyleIdx="3" presStyleCnt="5"/>
      <dgm:spPr/>
      <dgm:t>
        <a:bodyPr/>
        <a:lstStyle/>
        <a:p>
          <a:endParaRPr lang="en-US"/>
        </a:p>
      </dgm:t>
    </dgm:pt>
    <dgm:pt modelId="{F609B6B9-9F4E-41E4-9A11-DDA4297F8D51}" type="pres">
      <dgm:prSet presAssocID="{D74388F4-E267-40DE-AC0B-5A80A9DD2F50}" presName="connectorText" presStyleLbl="sibTrans1D1" presStyleIdx="3" presStyleCnt="5"/>
      <dgm:spPr/>
      <dgm:t>
        <a:bodyPr/>
        <a:lstStyle/>
        <a:p>
          <a:endParaRPr lang="en-US"/>
        </a:p>
      </dgm:t>
    </dgm:pt>
    <dgm:pt modelId="{547F87B7-8F24-443D-AB41-C041199326AE}" type="pres">
      <dgm:prSet presAssocID="{F882BCD1-D169-43C1-81B9-1E33563112DD}" presName="node" presStyleLbl="node1" presStyleIdx="4" presStyleCnt="6">
        <dgm:presLayoutVars>
          <dgm:bulletEnabled val="1"/>
        </dgm:presLayoutVars>
      </dgm:prSet>
      <dgm:spPr/>
      <dgm:t>
        <a:bodyPr/>
        <a:lstStyle/>
        <a:p>
          <a:endParaRPr lang="en-US"/>
        </a:p>
      </dgm:t>
    </dgm:pt>
    <dgm:pt modelId="{4957A869-E52C-46D6-B588-F8E0A86BCC82}" type="pres">
      <dgm:prSet presAssocID="{5567A2D2-D842-408C-AF90-C4F895ECBC48}" presName="sibTrans" presStyleLbl="sibTrans1D1" presStyleIdx="4" presStyleCnt="5"/>
      <dgm:spPr/>
      <dgm:t>
        <a:bodyPr/>
        <a:lstStyle/>
        <a:p>
          <a:endParaRPr lang="en-US"/>
        </a:p>
      </dgm:t>
    </dgm:pt>
    <dgm:pt modelId="{A8B462C0-D738-4AA8-B940-989A454F6DFC}" type="pres">
      <dgm:prSet presAssocID="{5567A2D2-D842-408C-AF90-C4F895ECBC48}" presName="connectorText" presStyleLbl="sibTrans1D1" presStyleIdx="4" presStyleCnt="5"/>
      <dgm:spPr/>
      <dgm:t>
        <a:bodyPr/>
        <a:lstStyle/>
        <a:p>
          <a:endParaRPr lang="en-US"/>
        </a:p>
      </dgm:t>
    </dgm:pt>
    <dgm:pt modelId="{88B8712C-59ED-4005-BD0A-0DBA76ADBB45}" type="pres">
      <dgm:prSet presAssocID="{095C80AC-2442-48D0-A806-3E806C6D6B8C}" presName="node" presStyleLbl="node1" presStyleIdx="5" presStyleCnt="6">
        <dgm:presLayoutVars>
          <dgm:bulletEnabled val="1"/>
        </dgm:presLayoutVars>
      </dgm:prSet>
      <dgm:spPr/>
      <dgm:t>
        <a:bodyPr/>
        <a:lstStyle/>
        <a:p>
          <a:endParaRPr lang="en-US"/>
        </a:p>
      </dgm:t>
    </dgm:pt>
  </dgm:ptLst>
  <dgm:cxnLst>
    <dgm:cxn modelId="{91E1E41C-D564-4434-9E99-CC0CE75F745A}" type="presOf" srcId="{5567A2D2-D842-408C-AF90-C4F895ECBC48}" destId="{A8B462C0-D738-4AA8-B940-989A454F6DFC}" srcOrd="1" destOrd="0" presId="urn:microsoft.com/office/officeart/2016/7/layout/RepeatingBendingProcessNew"/>
    <dgm:cxn modelId="{DB5DBD29-A0D4-41E9-BA7E-41BFD9B91DCE}" type="presOf" srcId="{7F12A74D-478B-4516-8E7A-7A0872B46155}" destId="{2996449E-CCCC-4C35-8F29-DA223248EB01}" srcOrd="0" destOrd="0" presId="urn:microsoft.com/office/officeart/2016/7/layout/RepeatingBendingProcessNew"/>
    <dgm:cxn modelId="{4032C266-24CA-4CD4-A600-A40F8BDBC248}" srcId="{7F12A74D-478B-4516-8E7A-7A0872B46155}" destId="{56EBE901-453D-4207-8116-CFBEDDF2DF06}" srcOrd="3" destOrd="0" parTransId="{74C894BA-1955-440F-9F5E-F2F64DF8474E}" sibTransId="{D74388F4-E267-40DE-AC0B-5A80A9DD2F50}"/>
    <dgm:cxn modelId="{DE01DFF6-02D6-4E32-B23D-F57160F2193D}" type="presOf" srcId="{49390756-A383-4DAA-BA46-5A5C73B951A7}" destId="{2ADF5425-A8B3-4D17-BC02-399B72DF52BA}" srcOrd="1" destOrd="0" presId="urn:microsoft.com/office/officeart/2016/7/layout/RepeatingBendingProcessNew"/>
    <dgm:cxn modelId="{8DB7AE69-F5BF-45CB-9331-2D611352314A}" srcId="{7F12A74D-478B-4516-8E7A-7A0872B46155}" destId="{D167C187-ECBA-474B-8EAD-4E7169380EFC}" srcOrd="0" destOrd="0" parTransId="{D3420C2A-45D3-4249-9686-2C42C797A3FF}" sibTransId="{49390756-A383-4DAA-BA46-5A5C73B951A7}"/>
    <dgm:cxn modelId="{92BB1F0F-D909-4D23-92C2-547D9D00EFFB}" type="presOf" srcId="{BCFC77B2-C413-4716-90DA-20E337CDC28C}" destId="{89CED604-E148-40EF-A122-F70A64EC1C79}" srcOrd="0" destOrd="0" presId="urn:microsoft.com/office/officeart/2016/7/layout/RepeatingBendingProcessNew"/>
    <dgm:cxn modelId="{EB460F2E-938D-4CC5-9939-43C0121DAFF6}" type="presOf" srcId="{D167C187-ECBA-474B-8EAD-4E7169380EFC}" destId="{9487949C-2A46-4559-8D55-BEB9D6D0899B}" srcOrd="0" destOrd="0" presId="urn:microsoft.com/office/officeart/2016/7/layout/RepeatingBendingProcessNew"/>
    <dgm:cxn modelId="{C93559A2-0773-4AE3-A19A-5FD3BCBFB661}" srcId="{7F12A74D-478B-4516-8E7A-7A0872B46155}" destId="{E86F5834-61B3-48ED-B070-01EB91974B6E}" srcOrd="2" destOrd="0" parTransId="{3FEF8230-6A42-4E03-8E92-C6C56167C421}" sibTransId="{BCFC77B2-C413-4716-90DA-20E337CDC28C}"/>
    <dgm:cxn modelId="{64040319-8CD3-47EA-B8F2-093BE0A28A2A}" type="presOf" srcId="{D74388F4-E267-40DE-AC0B-5A80A9DD2F50}" destId="{F609B6B9-9F4E-41E4-9A11-DDA4297F8D51}" srcOrd="1" destOrd="0" presId="urn:microsoft.com/office/officeart/2016/7/layout/RepeatingBendingProcessNew"/>
    <dgm:cxn modelId="{BA2B0834-9DDE-43DF-9756-5EE924A41A54}" type="presOf" srcId="{095C80AC-2442-48D0-A806-3E806C6D6B8C}" destId="{88B8712C-59ED-4005-BD0A-0DBA76ADBB45}" srcOrd="0" destOrd="0" presId="urn:microsoft.com/office/officeart/2016/7/layout/RepeatingBendingProcessNew"/>
    <dgm:cxn modelId="{48298123-5D1B-4B8C-9271-81F77598AC6B}" type="presOf" srcId="{5567A2D2-D842-408C-AF90-C4F895ECBC48}" destId="{4957A869-E52C-46D6-B588-F8E0A86BCC82}" srcOrd="0" destOrd="0" presId="urn:microsoft.com/office/officeart/2016/7/layout/RepeatingBendingProcessNew"/>
    <dgm:cxn modelId="{DD93BFC4-C3B1-41AE-AFDD-0FF7B1687644}" srcId="{7F12A74D-478B-4516-8E7A-7A0872B46155}" destId="{095C80AC-2442-48D0-A806-3E806C6D6B8C}" srcOrd="5" destOrd="0" parTransId="{9143FDC8-8CC1-4C61-B583-2421016492A6}" sibTransId="{580081F9-A4A0-4CF8-A2EC-2665D5ADD8FE}"/>
    <dgm:cxn modelId="{BFD6DEB5-767A-4A3D-904A-1DCC184398C4}" type="presOf" srcId="{49390756-A383-4DAA-BA46-5A5C73B951A7}" destId="{37062A13-0E1C-45CA-AF0E-CAC4E6CB8F2C}" srcOrd="0" destOrd="0" presId="urn:microsoft.com/office/officeart/2016/7/layout/RepeatingBendingProcessNew"/>
    <dgm:cxn modelId="{9D74A91D-7158-427E-B78A-FEE9F7AC6870}" type="presOf" srcId="{E86F5834-61B3-48ED-B070-01EB91974B6E}" destId="{7D4AFCDB-7BE9-49BD-9836-6A097F9137BE}" srcOrd="0" destOrd="0" presId="urn:microsoft.com/office/officeart/2016/7/layout/RepeatingBendingProcessNew"/>
    <dgm:cxn modelId="{24476E20-54EE-459B-ACDC-1939D03DE2A5}" type="presOf" srcId="{96C16AFD-6E98-4C51-A233-999C26B04852}" destId="{79E8C3EC-C49A-4EFD-8D1A-3DADCDEDD917}" srcOrd="0" destOrd="0" presId="urn:microsoft.com/office/officeart/2016/7/layout/RepeatingBendingProcessNew"/>
    <dgm:cxn modelId="{1739E866-FE40-43BF-B54B-37E2F580A876}" type="presOf" srcId="{F882BCD1-D169-43C1-81B9-1E33563112DD}" destId="{547F87B7-8F24-443D-AB41-C041199326AE}" srcOrd="0" destOrd="0" presId="urn:microsoft.com/office/officeart/2016/7/layout/RepeatingBendingProcessNew"/>
    <dgm:cxn modelId="{02DA3635-3F18-4AC3-9831-25A15A1AC0C3}" type="presOf" srcId="{D74388F4-E267-40DE-AC0B-5A80A9DD2F50}" destId="{0CA2F2FC-1A01-4809-B105-2DD437BFB988}" srcOrd="0" destOrd="0" presId="urn:microsoft.com/office/officeart/2016/7/layout/RepeatingBendingProcessNew"/>
    <dgm:cxn modelId="{9F906F33-A098-4156-A2C5-24E552E099FA}" type="presOf" srcId="{44BC2282-376D-40D7-A521-1A33DAEA887C}" destId="{DF767C5D-4972-48D2-9D99-01073E551C67}" srcOrd="0" destOrd="0" presId="urn:microsoft.com/office/officeart/2016/7/layout/RepeatingBendingProcessNew"/>
    <dgm:cxn modelId="{27E1EA59-CB25-462E-89DA-87FDA4C9BA9A}" srcId="{7F12A74D-478B-4516-8E7A-7A0872B46155}" destId="{F882BCD1-D169-43C1-81B9-1E33563112DD}" srcOrd="4" destOrd="0" parTransId="{30041E04-12BC-4C4B-B9ED-3177BAE72234}" sibTransId="{5567A2D2-D842-408C-AF90-C4F895ECBC48}"/>
    <dgm:cxn modelId="{9E860D95-9D7D-47A9-A4A5-BF41EE486E51}" type="presOf" srcId="{96C16AFD-6E98-4C51-A233-999C26B04852}" destId="{8A21F3A5-79B5-4786-BCF8-8BF4BB663C07}" srcOrd="1" destOrd="0" presId="urn:microsoft.com/office/officeart/2016/7/layout/RepeatingBendingProcessNew"/>
    <dgm:cxn modelId="{EC7C09CB-BCF5-4D9B-B31D-4C470C81EA59}" type="presOf" srcId="{BCFC77B2-C413-4716-90DA-20E337CDC28C}" destId="{F07B02F0-7F1E-4595-A2BE-FE47CB7166D7}" srcOrd="1" destOrd="0" presId="urn:microsoft.com/office/officeart/2016/7/layout/RepeatingBendingProcessNew"/>
    <dgm:cxn modelId="{B378C35E-1501-4047-B344-CEE81F7CF0C6}" type="presOf" srcId="{56EBE901-453D-4207-8116-CFBEDDF2DF06}" destId="{81A99897-DE31-4660-8E50-1A641E8E3343}" srcOrd="0" destOrd="0" presId="urn:microsoft.com/office/officeart/2016/7/layout/RepeatingBendingProcessNew"/>
    <dgm:cxn modelId="{B5B0739C-BF29-4048-A719-AEE30F55E43C}" srcId="{7F12A74D-478B-4516-8E7A-7A0872B46155}" destId="{44BC2282-376D-40D7-A521-1A33DAEA887C}" srcOrd="1" destOrd="0" parTransId="{EA5E7A7D-7C81-4EF5-81D7-80A9E5FA41B5}" sibTransId="{96C16AFD-6E98-4C51-A233-999C26B04852}"/>
    <dgm:cxn modelId="{01467FD9-CAF5-4DB7-9701-CB9F7C1973AC}" type="presParOf" srcId="{2996449E-CCCC-4C35-8F29-DA223248EB01}" destId="{9487949C-2A46-4559-8D55-BEB9D6D0899B}" srcOrd="0" destOrd="0" presId="urn:microsoft.com/office/officeart/2016/7/layout/RepeatingBendingProcessNew"/>
    <dgm:cxn modelId="{989173C8-F2AD-4B6C-957F-A410ED7DC08C}" type="presParOf" srcId="{2996449E-CCCC-4C35-8F29-DA223248EB01}" destId="{37062A13-0E1C-45CA-AF0E-CAC4E6CB8F2C}" srcOrd="1" destOrd="0" presId="urn:microsoft.com/office/officeart/2016/7/layout/RepeatingBendingProcessNew"/>
    <dgm:cxn modelId="{88823486-41BA-496E-A15F-2F3466BC4B74}" type="presParOf" srcId="{37062A13-0E1C-45CA-AF0E-CAC4E6CB8F2C}" destId="{2ADF5425-A8B3-4D17-BC02-399B72DF52BA}" srcOrd="0" destOrd="0" presId="urn:microsoft.com/office/officeart/2016/7/layout/RepeatingBendingProcessNew"/>
    <dgm:cxn modelId="{18E73A1D-2D74-4199-9F9A-6780751CE07B}" type="presParOf" srcId="{2996449E-CCCC-4C35-8F29-DA223248EB01}" destId="{DF767C5D-4972-48D2-9D99-01073E551C67}" srcOrd="2" destOrd="0" presId="urn:microsoft.com/office/officeart/2016/7/layout/RepeatingBendingProcessNew"/>
    <dgm:cxn modelId="{2B6EEC3C-7955-4E58-AFEC-56BC8A4D65D1}" type="presParOf" srcId="{2996449E-CCCC-4C35-8F29-DA223248EB01}" destId="{79E8C3EC-C49A-4EFD-8D1A-3DADCDEDD917}" srcOrd="3" destOrd="0" presId="urn:microsoft.com/office/officeart/2016/7/layout/RepeatingBendingProcessNew"/>
    <dgm:cxn modelId="{EEFBBF56-10FC-4F64-915F-7FC086F7961C}" type="presParOf" srcId="{79E8C3EC-C49A-4EFD-8D1A-3DADCDEDD917}" destId="{8A21F3A5-79B5-4786-BCF8-8BF4BB663C07}" srcOrd="0" destOrd="0" presId="urn:microsoft.com/office/officeart/2016/7/layout/RepeatingBendingProcessNew"/>
    <dgm:cxn modelId="{B1DB62CF-8A05-4F78-AA65-ACA34E65B854}" type="presParOf" srcId="{2996449E-CCCC-4C35-8F29-DA223248EB01}" destId="{7D4AFCDB-7BE9-49BD-9836-6A097F9137BE}" srcOrd="4" destOrd="0" presId="urn:microsoft.com/office/officeart/2016/7/layout/RepeatingBendingProcessNew"/>
    <dgm:cxn modelId="{76D1F0CF-D920-4FE2-8193-187329A99148}" type="presParOf" srcId="{2996449E-CCCC-4C35-8F29-DA223248EB01}" destId="{89CED604-E148-40EF-A122-F70A64EC1C79}" srcOrd="5" destOrd="0" presId="urn:microsoft.com/office/officeart/2016/7/layout/RepeatingBendingProcessNew"/>
    <dgm:cxn modelId="{773B8F1D-1C78-4F2D-8A9C-6D2E6A598CDE}" type="presParOf" srcId="{89CED604-E148-40EF-A122-F70A64EC1C79}" destId="{F07B02F0-7F1E-4595-A2BE-FE47CB7166D7}" srcOrd="0" destOrd="0" presId="urn:microsoft.com/office/officeart/2016/7/layout/RepeatingBendingProcessNew"/>
    <dgm:cxn modelId="{7D709601-38AE-40C5-B084-BF84A0028C1F}" type="presParOf" srcId="{2996449E-CCCC-4C35-8F29-DA223248EB01}" destId="{81A99897-DE31-4660-8E50-1A641E8E3343}" srcOrd="6" destOrd="0" presId="urn:microsoft.com/office/officeart/2016/7/layout/RepeatingBendingProcessNew"/>
    <dgm:cxn modelId="{644F6FCE-8D8C-473C-A21E-DAF455DBB494}" type="presParOf" srcId="{2996449E-CCCC-4C35-8F29-DA223248EB01}" destId="{0CA2F2FC-1A01-4809-B105-2DD437BFB988}" srcOrd="7" destOrd="0" presId="urn:microsoft.com/office/officeart/2016/7/layout/RepeatingBendingProcessNew"/>
    <dgm:cxn modelId="{09406FF0-EE3D-4F93-861F-2186FFAE579A}" type="presParOf" srcId="{0CA2F2FC-1A01-4809-B105-2DD437BFB988}" destId="{F609B6B9-9F4E-41E4-9A11-DDA4297F8D51}" srcOrd="0" destOrd="0" presId="urn:microsoft.com/office/officeart/2016/7/layout/RepeatingBendingProcessNew"/>
    <dgm:cxn modelId="{78670491-1B12-4010-9616-8A4A3EDC08A4}" type="presParOf" srcId="{2996449E-CCCC-4C35-8F29-DA223248EB01}" destId="{547F87B7-8F24-443D-AB41-C041199326AE}" srcOrd="8" destOrd="0" presId="urn:microsoft.com/office/officeart/2016/7/layout/RepeatingBendingProcessNew"/>
    <dgm:cxn modelId="{750B5276-7B05-4DA0-9A0D-76080B987F7B}" type="presParOf" srcId="{2996449E-CCCC-4C35-8F29-DA223248EB01}" destId="{4957A869-E52C-46D6-B588-F8E0A86BCC82}" srcOrd="9" destOrd="0" presId="urn:microsoft.com/office/officeart/2016/7/layout/RepeatingBendingProcessNew"/>
    <dgm:cxn modelId="{B7EFA108-4E13-40F6-85B9-C543D730E6C8}" type="presParOf" srcId="{4957A869-E52C-46D6-B588-F8E0A86BCC82}" destId="{A8B462C0-D738-4AA8-B940-989A454F6DFC}" srcOrd="0" destOrd="0" presId="urn:microsoft.com/office/officeart/2016/7/layout/RepeatingBendingProcessNew"/>
    <dgm:cxn modelId="{CD2FF06C-F4AC-4CD5-9AD0-FE4F76B481AB}" type="presParOf" srcId="{2996449E-CCCC-4C35-8F29-DA223248EB01}" destId="{88B8712C-59ED-4005-BD0A-0DBA76ADBB45}"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062A13-0E1C-45CA-AF0E-CAC4E6CB8F2C}">
      <dsp:nvSpPr>
        <dsp:cNvPr id="0" name=""/>
        <dsp:cNvSpPr/>
      </dsp:nvSpPr>
      <dsp:spPr>
        <a:xfrm>
          <a:off x="1941735" y="684664"/>
          <a:ext cx="416203" cy="91440"/>
        </a:xfrm>
        <a:custGeom>
          <a:avLst/>
          <a:gdLst/>
          <a:ahLst/>
          <a:cxnLst/>
          <a:rect l="0" t="0" r="0" b="0"/>
          <a:pathLst>
            <a:path>
              <a:moveTo>
                <a:pt x="0" y="45720"/>
              </a:moveTo>
              <a:lnTo>
                <a:pt x="416203"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8667" y="728150"/>
        <a:ext cx="22340" cy="4468"/>
      </dsp:txXfrm>
    </dsp:sp>
    <dsp:sp modelId="{9487949C-2A46-4559-8D55-BEB9D6D0899B}">
      <dsp:nvSpPr>
        <dsp:cNvPr id="0" name=""/>
        <dsp:cNvSpPr/>
      </dsp:nvSpPr>
      <dsp:spPr>
        <a:xfrm>
          <a:off x="909" y="147597"/>
          <a:ext cx="1942625" cy="1165575"/>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190" tIns="99919" rIns="95190" bIns="99919" numCol="1" spcCol="1270" anchor="ctr" anchorCtr="0">
          <a:noAutofit/>
        </a:bodyPr>
        <a:lstStyle/>
        <a:p>
          <a:pPr lvl="0" algn="ctr" defTabSz="1200150">
            <a:lnSpc>
              <a:spcPct val="100000"/>
            </a:lnSpc>
            <a:spcBef>
              <a:spcPct val="0"/>
            </a:spcBef>
            <a:spcAft>
              <a:spcPct val="35000"/>
            </a:spcAft>
          </a:pPr>
          <a:r>
            <a:rPr lang="en-US" sz="2700" kern="1200" dirty="0"/>
            <a:t>White Blood Cells</a:t>
          </a:r>
        </a:p>
      </dsp:txBody>
      <dsp:txXfrm>
        <a:off x="909" y="147597"/>
        <a:ext cx="1942625" cy="1165575"/>
      </dsp:txXfrm>
    </dsp:sp>
    <dsp:sp modelId="{79E8C3EC-C49A-4EFD-8D1A-3DADCDEDD917}">
      <dsp:nvSpPr>
        <dsp:cNvPr id="0" name=""/>
        <dsp:cNvSpPr/>
      </dsp:nvSpPr>
      <dsp:spPr>
        <a:xfrm>
          <a:off x="972222" y="1311372"/>
          <a:ext cx="2389429" cy="416203"/>
        </a:xfrm>
        <a:custGeom>
          <a:avLst/>
          <a:gdLst/>
          <a:ahLst/>
          <a:cxnLst/>
          <a:rect l="0" t="0" r="0" b="0"/>
          <a:pathLst>
            <a:path>
              <a:moveTo>
                <a:pt x="2389429" y="0"/>
              </a:moveTo>
              <a:lnTo>
                <a:pt x="2389429" y="225201"/>
              </a:lnTo>
              <a:lnTo>
                <a:pt x="0" y="225201"/>
              </a:lnTo>
              <a:lnTo>
                <a:pt x="0" y="416203"/>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6166" y="1517240"/>
        <a:ext cx="121542" cy="4468"/>
      </dsp:txXfrm>
    </dsp:sp>
    <dsp:sp modelId="{DF767C5D-4972-48D2-9D99-01073E551C67}">
      <dsp:nvSpPr>
        <dsp:cNvPr id="0" name=""/>
        <dsp:cNvSpPr/>
      </dsp:nvSpPr>
      <dsp:spPr>
        <a:xfrm>
          <a:off x="2390339" y="147597"/>
          <a:ext cx="1942625" cy="1165575"/>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190" tIns="99919" rIns="95190" bIns="99919" numCol="1" spcCol="1270" anchor="ctr" anchorCtr="0">
          <a:noAutofit/>
        </a:bodyPr>
        <a:lstStyle/>
        <a:p>
          <a:pPr lvl="0" algn="ctr" defTabSz="1200150">
            <a:lnSpc>
              <a:spcPct val="100000"/>
            </a:lnSpc>
            <a:spcBef>
              <a:spcPct val="0"/>
            </a:spcBef>
            <a:spcAft>
              <a:spcPct val="35000"/>
            </a:spcAft>
          </a:pPr>
          <a:r>
            <a:rPr lang="en-US" sz="2700" kern="1200"/>
            <a:t>Antibodies</a:t>
          </a:r>
        </a:p>
      </dsp:txBody>
      <dsp:txXfrm>
        <a:off x="2390339" y="147597"/>
        <a:ext cx="1942625" cy="1165575"/>
      </dsp:txXfrm>
    </dsp:sp>
    <dsp:sp modelId="{89CED604-E148-40EF-A122-F70A64EC1C79}">
      <dsp:nvSpPr>
        <dsp:cNvPr id="0" name=""/>
        <dsp:cNvSpPr/>
      </dsp:nvSpPr>
      <dsp:spPr>
        <a:xfrm>
          <a:off x="1941735" y="2297044"/>
          <a:ext cx="416203" cy="91440"/>
        </a:xfrm>
        <a:custGeom>
          <a:avLst/>
          <a:gdLst/>
          <a:ahLst/>
          <a:cxnLst/>
          <a:rect l="0" t="0" r="0" b="0"/>
          <a:pathLst>
            <a:path>
              <a:moveTo>
                <a:pt x="0" y="45720"/>
              </a:moveTo>
              <a:lnTo>
                <a:pt x="416203"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8667" y="2340529"/>
        <a:ext cx="22340" cy="4468"/>
      </dsp:txXfrm>
    </dsp:sp>
    <dsp:sp modelId="{7D4AFCDB-7BE9-49BD-9836-6A097F9137BE}">
      <dsp:nvSpPr>
        <dsp:cNvPr id="0" name=""/>
        <dsp:cNvSpPr/>
      </dsp:nvSpPr>
      <dsp:spPr>
        <a:xfrm>
          <a:off x="909" y="1759976"/>
          <a:ext cx="1942625" cy="1165575"/>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190" tIns="99919" rIns="95190" bIns="99919" numCol="1" spcCol="1270" anchor="ctr" anchorCtr="0">
          <a:noAutofit/>
        </a:bodyPr>
        <a:lstStyle/>
        <a:p>
          <a:pPr lvl="0" algn="ctr" defTabSz="1200150">
            <a:lnSpc>
              <a:spcPct val="100000"/>
            </a:lnSpc>
            <a:spcBef>
              <a:spcPct val="0"/>
            </a:spcBef>
            <a:spcAft>
              <a:spcPct val="35000"/>
            </a:spcAft>
          </a:pPr>
          <a:r>
            <a:rPr lang="en-US" sz="2700" kern="1200" dirty="0"/>
            <a:t>Lymphatic system</a:t>
          </a:r>
        </a:p>
      </dsp:txBody>
      <dsp:txXfrm>
        <a:off x="909" y="1759976"/>
        <a:ext cx="1942625" cy="1165575"/>
      </dsp:txXfrm>
    </dsp:sp>
    <dsp:sp modelId="{0CA2F2FC-1A01-4809-B105-2DD437BFB988}">
      <dsp:nvSpPr>
        <dsp:cNvPr id="0" name=""/>
        <dsp:cNvSpPr/>
      </dsp:nvSpPr>
      <dsp:spPr>
        <a:xfrm>
          <a:off x="972222" y="2923751"/>
          <a:ext cx="2389429" cy="416203"/>
        </a:xfrm>
        <a:custGeom>
          <a:avLst/>
          <a:gdLst/>
          <a:ahLst/>
          <a:cxnLst/>
          <a:rect l="0" t="0" r="0" b="0"/>
          <a:pathLst>
            <a:path>
              <a:moveTo>
                <a:pt x="2389429" y="0"/>
              </a:moveTo>
              <a:lnTo>
                <a:pt x="2389429" y="225201"/>
              </a:lnTo>
              <a:lnTo>
                <a:pt x="0" y="225201"/>
              </a:lnTo>
              <a:lnTo>
                <a:pt x="0" y="416203"/>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06166" y="3129619"/>
        <a:ext cx="121542" cy="4468"/>
      </dsp:txXfrm>
    </dsp:sp>
    <dsp:sp modelId="{81A99897-DE31-4660-8E50-1A641E8E3343}">
      <dsp:nvSpPr>
        <dsp:cNvPr id="0" name=""/>
        <dsp:cNvSpPr/>
      </dsp:nvSpPr>
      <dsp:spPr>
        <a:xfrm>
          <a:off x="2390339" y="1759976"/>
          <a:ext cx="1942625" cy="1165575"/>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190" tIns="99919" rIns="95190" bIns="99919" numCol="1" spcCol="1270" anchor="ctr" anchorCtr="0">
          <a:noAutofit/>
        </a:bodyPr>
        <a:lstStyle/>
        <a:p>
          <a:pPr lvl="0" algn="ctr" defTabSz="1200150">
            <a:lnSpc>
              <a:spcPct val="100000"/>
            </a:lnSpc>
            <a:spcBef>
              <a:spcPct val="0"/>
            </a:spcBef>
            <a:spcAft>
              <a:spcPct val="35000"/>
            </a:spcAft>
          </a:pPr>
          <a:r>
            <a:rPr lang="en-US" sz="2700" kern="1200"/>
            <a:t>Spleen</a:t>
          </a:r>
        </a:p>
      </dsp:txBody>
      <dsp:txXfrm>
        <a:off x="2390339" y="1759976"/>
        <a:ext cx="1942625" cy="1165575"/>
      </dsp:txXfrm>
    </dsp:sp>
    <dsp:sp modelId="{4957A869-E52C-46D6-B588-F8E0A86BCC82}">
      <dsp:nvSpPr>
        <dsp:cNvPr id="0" name=""/>
        <dsp:cNvSpPr/>
      </dsp:nvSpPr>
      <dsp:spPr>
        <a:xfrm>
          <a:off x="1941735" y="3909423"/>
          <a:ext cx="416203" cy="91440"/>
        </a:xfrm>
        <a:custGeom>
          <a:avLst/>
          <a:gdLst/>
          <a:ahLst/>
          <a:cxnLst/>
          <a:rect l="0" t="0" r="0" b="0"/>
          <a:pathLst>
            <a:path>
              <a:moveTo>
                <a:pt x="0" y="45720"/>
              </a:moveTo>
              <a:lnTo>
                <a:pt x="416203" y="45720"/>
              </a:lnTo>
            </a:path>
          </a:pathLst>
        </a:custGeom>
        <a:noFill/>
        <a:ln w="12700" cap="rnd"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38667" y="3952909"/>
        <a:ext cx="22340" cy="4468"/>
      </dsp:txXfrm>
    </dsp:sp>
    <dsp:sp modelId="{547F87B7-8F24-443D-AB41-C041199326AE}">
      <dsp:nvSpPr>
        <dsp:cNvPr id="0" name=""/>
        <dsp:cNvSpPr/>
      </dsp:nvSpPr>
      <dsp:spPr>
        <a:xfrm>
          <a:off x="909" y="3372355"/>
          <a:ext cx="1942625" cy="1165575"/>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190" tIns="99919" rIns="95190" bIns="99919" numCol="1" spcCol="1270" anchor="ctr" anchorCtr="0">
          <a:noAutofit/>
        </a:bodyPr>
        <a:lstStyle/>
        <a:p>
          <a:pPr lvl="0" algn="ctr" defTabSz="1200150">
            <a:lnSpc>
              <a:spcPct val="100000"/>
            </a:lnSpc>
            <a:spcBef>
              <a:spcPct val="0"/>
            </a:spcBef>
            <a:spcAft>
              <a:spcPct val="35000"/>
            </a:spcAft>
          </a:pPr>
          <a:r>
            <a:rPr lang="en-US" sz="2700" kern="1200"/>
            <a:t>Bone marrow </a:t>
          </a:r>
        </a:p>
      </dsp:txBody>
      <dsp:txXfrm>
        <a:off x="909" y="3372355"/>
        <a:ext cx="1942625" cy="1165575"/>
      </dsp:txXfrm>
    </dsp:sp>
    <dsp:sp modelId="{88B8712C-59ED-4005-BD0A-0DBA76ADBB45}">
      <dsp:nvSpPr>
        <dsp:cNvPr id="0" name=""/>
        <dsp:cNvSpPr/>
      </dsp:nvSpPr>
      <dsp:spPr>
        <a:xfrm>
          <a:off x="2390339" y="3372355"/>
          <a:ext cx="1942625" cy="1165575"/>
        </a:xfrm>
        <a:prstGeom prst="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95190" tIns="99919" rIns="95190" bIns="99919" numCol="1" spcCol="1270" anchor="ctr" anchorCtr="0">
          <a:noAutofit/>
        </a:bodyPr>
        <a:lstStyle/>
        <a:p>
          <a:pPr lvl="0" algn="ctr" defTabSz="1200150">
            <a:lnSpc>
              <a:spcPct val="100000"/>
            </a:lnSpc>
            <a:spcBef>
              <a:spcPct val="0"/>
            </a:spcBef>
            <a:spcAft>
              <a:spcPct val="35000"/>
            </a:spcAft>
          </a:pPr>
          <a:r>
            <a:rPr lang="en-US" sz="2700" kern="1200" dirty="0"/>
            <a:t>Thymus</a:t>
          </a:r>
        </a:p>
      </dsp:txBody>
      <dsp:txXfrm>
        <a:off x="2390339" y="3372355"/>
        <a:ext cx="1942625" cy="1165575"/>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C1350B-BBC3-435E-8BE9-4256D2EB40C2}" type="datetimeFigureOut">
              <a:rPr lang="en-US" smtClean="0"/>
              <a:t>07/07/2020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52F5EA-1836-446F-BEED-A58EC1A4A17C}" type="slidenum">
              <a:rPr lang="en-US" smtClean="0"/>
              <a:t>‹#›</a:t>
            </a:fld>
            <a:endParaRPr lang="en-US"/>
          </a:p>
        </p:txBody>
      </p:sp>
    </p:spTree>
    <p:extLst>
      <p:ext uri="{BB962C8B-B14F-4D97-AF65-F5344CB8AC3E}">
        <p14:creationId xmlns:p14="http://schemas.microsoft.com/office/powerpoint/2010/main" val="400158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v_lsYrR625I"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mc/articles/PMC3249911/"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edicalnewstoday.com/articles/145855.php"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You’re practicing social distancing. You’ve become a model for </a:t>
            </a:r>
            <a:r>
              <a:rPr lang="en-US" sz="1200" b="0" i="0" u="sng" kern="1200" dirty="0" smtClean="0">
                <a:solidFill>
                  <a:schemeClr val="tx1"/>
                </a:solidFill>
                <a:effectLst/>
                <a:latin typeface="+mn-lt"/>
                <a:ea typeface="+mn-ea"/>
                <a:cs typeface="+mn-cs"/>
                <a:hlinkClick r:id="rId3"/>
              </a:rPr>
              <a:t>good hand hygiene</a:t>
            </a:r>
            <a:r>
              <a:rPr lang="en-US" sz="1200" b="0" i="0" kern="1200" dirty="0" smtClean="0">
                <a:solidFill>
                  <a:schemeClr val="tx1"/>
                </a:solidFill>
                <a:effectLst/>
                <a:latin typeface="+mn-lt"/>
                <a:ea typeface="+mn-ea"/>
                <a:cs typeface="+mn-cs"/>
              </a:rPr>
              <a:t>. And you’re keeping those hands away from your face. But you’re probably wondering if there are things you should be doing to support your immunity as well. Healthy lifestyle habits are the best way to support a healthy immune system.</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1</a:t>
            </a:fld>
            <a:endParaRPr lang="en-US"/>
          </a:p>
        </p:txBody>
      </p:sp>
    </p:spTree>
    <p:extLst>
      <p:ext uri="{BB962C8B-B14F-4D97-AF65-F5344CB8AC3E}">
        <p14:creationId xmlns:p14="http://schemas.microsoft.com/office/powerpoint/2010/main" val="2215916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Vitamin B6</a:t>
            </a:r>
            <a:r>
              <a:rPr lang="en-US" sz="1200" b="0" i="0" kern="1200" dirty="0" smtClean="0">
                <a:solidFill>
                  <a:schemeClr val="tx1"/>
                </a:solidFill>
                <a:effectLst/>
                <a:latin typeface="+mn-lt"/>
                <a:ea typeface="+mn-ea"/>
                <a:cs typeface="+mn-cs"/>
              </a:rPr>
              <a:t> Promotes lymphocyte</a:t>
            </a:r>
            <a:r>
              <a:rPr lang="en-US" sz="1200" b="0" i="0" kern="1200" baseline="0" dirty="0" smtClean="0">
                <a:solidFill>
                  <a:schemeClr val="tx1"/>
                </a:solidFill>
                <a:effectLst/>
                <a:latin typeface="+mn-lt"/>
                <a:ea typeface="+mn-ea"/>
                <a:cs typeface="+mn-cs"/>
              </a:rPr>
              <a:t> production </a:t>
            </a:r>
            <a:r>
              <a:rPr lang="en-US" sz="1200" b="1" i="0" kern="1200" dirty="0" smtClean="0">
                <a:solidFill>
                  <a:schemeClr val="tx1"/>
                </a:solidFill>
                <a:effectLst/>
                <a:latin typeface="+mn-lt"/>
                <a:ea typeface="+mn-ea"/>
                <a:cs typeface="+mn-cs"/>
              </a:rPr>
              <a:t>Lymphocytes</a:t>
            </a:r>
            <a:r>
              <a:rPr lang="en-US" sz="1200" b="0" i="0" kern="1200" dirty="0" smtClean="0">
                <a:solidFill>
                  <a:schemeClr val="tx1"/>
                </a:solidFill>
                <a:effectLst/>
                <a:latin typeface="+mn-lt"/>
                <a:ea typeface="+mn-ea"/>
                <a:cs typeface="+mn-cs"/>
              </a:rPr>
              <a:t> are white blood cells that are also one of the body's main types of immune cells</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52F5EA-1836-446F-BEED-A58EC1A4A17C}" type="slidenum">
              <a:rPr lang="en-US" smtClean="0"/>
              <a:t>14</a:t>
            </a:fld>
            <a:endParaRPr lang="en-US"/>
          </a:p>
        </p:txBody>
      </p:sp>
    </p:spTree>
    <p:extLst>
      <p:ext uri="{BB962C8B-B14F-4D97-AF65-F5344CB8AC3E}">
        <p14:creationId xmlns:p14="http://schemas.microsoft.com/office/powerpoint/2010/main" val="1771361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Zinc is</a:t>
            </a:r>
            <a:r>
              <a:rPr lang="en-US" sz="1200" b="0" i="0" kern="1200" dirty="0" smtClean="0">
                <a:solidFill>
                  <a:schemeClr val="tx1"/>
                </a:solidFill>
                <a:effectLst/>
                <a:latin typeface="+mn-lt"/>
                <a:ea typeface="+mn-ea"/>
                <a:cs typeface="+mn-cs"/>
              </a:rPr>
              <a:t> found in cells throughout the body. It </a:t>
            </a:r>
            <a:r>
              <a:rPr lang="en-US" sz="1200" b="1" i="0" kern="1200" dirty="0" smtClean="0">
                <a:solidFill>
                  <a:schemeClr val="tx1"/>
                </a:solidFill>
                <a:effectLst/>
                <a:latin typeface="+mn-lt"/>
                <a:ea typeface="+mn-ea"/>
                <a:cs typeface="+mn-cs"/>
              </a:rPr>
              <a:t>helps</a:t>
            </a:r>
            <a:r>
              <a:rPr lang="en-US" sz="1200" b="0" i="0" kern="1200" dirty="0" smtClean="0">
                <a:solidFill>
                  <a:schemeClr val="tx1"/>
                </a:solidFill>
                <a:effectLst/>
                <a:latin typeface="+mn-lt"/>
                <a:ea typeface="+mn-ea"/>
                <a:cs typeface="+mn-cs"/>
              </a:rPr>
              <a:t> the </a:t>
            </a:r>
            <a:r>
              <a:rPr lang="en-US" sz="1200" b="1" i="0" kern="1200" dirty="0" smtClean="0">
                <a:solidFill>
                  <a:schemeClr val="tx1"/>
                </a:solidFill>
                <a:effectLst/>
                <a:latin typeface="+mn-lt"/>
                <a:ea typeface="+mn-ea"/>
                <a:cs typeface="+mn-cs"/>
              </a:rPr>
              <a:t>immune system</a:t>
            </a:r>
            <a:r>
              <a:rPr lang="en-US" sz="1200" b="0" i="0" kern="1200" dirty="0" smtClean="0">
                <a:solidFill>
                  <a:schemeClr val="tx1"/>
                </a:solidFill>
                <a:effectLst/>
                <a:latin typeface="+mn-lt"/>
                <a:ea typeface="+mn-ea"/>
                <a:cs typeface="+mn-cs"/>
              </a:rPr>
              <a:t> fight off invading bacteria and viruses.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52F5EA-1836-446F-BEED-A58EC1A4A17C}" type="slidenum">
              <a:rPr lang="en-US" smtClean="0"/>
              <a:t>16</a:t>
            </a:fld>
            <a:endParaRPr lang="en-US"/>
          </a:p>
        </p:txBody>
      </p:sp>
    </p:spTree>
    <p:extLst>
      <p:ext uri="{BB962C8B-B14F-4D97-AF65-F5344CB8AC3E}">
        <p14:creationId xmlns:p14="http://schemas.microsoft.com/office/powerpoint/2010/main" val="3106048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a:t>
            </a:r>
            <a:r>
              <a:rPr lang="en-US" baseline="0" dirty="0" smtClean="0"/>
              <a:t> c and iron.</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18</a:t>
            </a:fld>
            <a:endParaRPr lang="en-US"/>
          </a:p>
        </p:txBody>
      </p:sp>
    </p:spTree>
    <p:extLst>
      <p:ext uri="{BB962C8B-B14F-4D97-AF65-F5344CB8AC3E}">
        <p14:creationId xmlns:p14="http://schemas.microsoft.com/office/powerpoint/2010/main" val="1036857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Minimizing stress</a:t>
            </a:r>
          </a:p>
          <a:p>
            <a:endParaRPr lang="en-US" dirty="0"/>
          </a:p>
        </p:txBody>
      </p:sp>
      <p:sp>
        <p:nvSpPr>
          <p:cNvPr id="4" name="Slide Number Placeholder 3"/>
          <p:cNvSpPr>
            <a:spLocks noGrp="1"/>
          </p:cNvSpPr>
          <p:nvPr>
            <p:ph type="sldNum" sz="quarter" idx="5"/>
          </p:nvPr>
        </p:nvSpPr>
        <p:spPr/>
        <p:txBody>
          <a:bodyPr/>
          <a:lstStyle/>
          <a:p>
            <a:fld id="{1152F5EA-1836-446F-BEED-A58EC1A4A17C}" type="slidenum">
              <a:rPr lang="en-US" smtClean="0"/>
              <a:t>20</a:t>
            </a:fld>
            <a:endParaRPr lang="en-US"/>
          </a:p>
        </p:txBody>
      </p:sp>
    </p:spTree>
    <p:extLst>
      <p:ext uri="{BB962C8B-B14F-4D97-AF65-F5344CB8AC3E}">
        <p14:creationId xmlns:p14="http://schemas.microsoft.com/office/powerpoint/2010/main" val="521948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Smoking is bad for a million</a:t>
            </a:r>
            <a:r>
              <a:rPr lang="en-US" sz="1200" b="0" i="0" kern="1200" baseline="0" dirty="0" smtClean="0">
                <a:solidFill>
                  <a:schemeClr val="tx1"/>
                </a:solidFill>
                <a:effectLst/>
                <a:latin typeface="+mn-lt"/>
                <a:ea typeface="+mn-ea"/>
                <a:cs typeface="+mn-cs"/>
              </a:rPr>
              <a:t> reasons one of which is an impaired immune system. Damages lungs are more susceptible to infection. In addition, </a:t>
            </a:r>
            <a:r>
              <a:rPr lang="en-US" sz="1200" b="0" i="0" kern="1200" dirty="0" smtClean="0">
                <a:solidFill>
                  <a:schemeClr val="tx1"/>
                </a:solidFill>
                <a:effectLst/>
                <a:latin typeface="+mn-lt"/>
                <a:ea typeface="+mn-ea"/>
                <a:cs typeface="+mn-cs"/>
              </a:rPr>
              <a:t>nicotine is known to be immunosuppressive that can lead to decreased phagocytic activity.</a:t>
            </a:r>
            <a:endParaRPr lang="en-US" dirty="0"/>
          </a:p>
        </p:txBody>
      </p:sp>
      <p:sp>
        <p:nvSpPr>
          <p:cNvPr id="4" name="Slide Number Placeholder 3"/>
          <p:cNvSpPr>
            <a:spLocks noGrp="1"/>
          </p:cNvSpPr>
          <p:nvPr>
            <p:ph type="sldNum" sz="quarter" idx="5"/>
          </p:nvPr>
        </p:nvSpPr>
        <p:spPr/>
        <p:txBody>
          <a:bodyPr/>
          <a:lstStyle/>
          <a:p>
            <a:fld id="{1152F5EA-1836-446F-BEED-A58EC1A4A17C}" type="slidenum">
              <a:rPr lang="en-US" smtClean="0"/>
              <a:t>22</a:t>
            </a:fld>
            <a:endParaRPr lang="en-US"/>
          </a:p>
        </p:txBody>
      </p:sp>
    </p:spTree>
    <p:extLst>
      <p:ext uri="{BB962C8B-B14F-4D97-AF65-F5344CB8AC3E}">
        <p14:creationId xmlns:p14="http://schemas.microsoft.com/office/powerpoint/2010/main" val="3370070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moderate</a:t>
            </a:r>
            <a:r>
              <a:rPr lang="en-US" baseline="0" dirty="0" smtClean="0"/>
              <a:t> drinking</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23</a:t>
            </a:fld>
            <a:endParaRPr lang="en-US"/>
          </a:p>
        </p:txBody>
      </p:sp>
    </p:spTree>
    <p:extLst>
      <p:ext uri="{BB962C8B-B14F-4D97-AF65-F5344CB8AC3E}">
        <p14:creationId xmlns:p14="http://schemas.microsoft.com/office/powerpoint/2010/main" val="92885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lack of sleep can affect your immune system. Studies show that people who don't get quality sleep or enough sleep are more likely to get sick after being exposed to a virus, such as a common cold virus. Lack of sleep can also affect how fast you recover if you do get sick.</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During sleep, your immune system releases proteins called cytokines, some of which help promote sleep. Certain cytokines need to increase when you have an infection or inflammation, or when you're under stress. Sleep deprivation may decrease production of these protective cytokines. In addition, infection-fighting antibodies and cells are reduced during periods when you don't get enough sleep.</a:t>
            </a:r>
            <a:endParaRPr lang="en-US" dirty="0"/>
          </a:p>
        </p:txBody>
      </p:sp>
      <p:sp>
        <p:nvSpPr>
          <p:cNvPr id="4" name="Slide Number Placeholder 3"/>
          <p:cNvSpPr>
            <a:spLocks noGrp="1"/>
          </p:cNvSpPr>
          <p:nvPr>
            <p:ph type="sldNum" sz="quarter" idx="5"/>
          </p:nvPr>
        </p:nvSpPr>
        <p:spPr/>
        <p:txBody>
          <a:bodyPr/>
          <a:lstStyle/>
          <a:p>
            <a:fld id="{1152F5EA-1836-446F-BEED-A58EC1A4A17C}" type="slidenum">
              <a:rPr lang="en-US" smtClean="0"/>
              <a:t>24</a:t>
            </a:fld>
            <a:endParaRPr lang="en-US"/>
          </a:p>
        </p:txBody>
      </p:sp>
    </p:spTree>
    <p:extLst>
      <p:ext uri="{BB962C8B-B14F-4D97-AF65-F5344CB8AC3E}">
        <p14:creationId xmlns:p14="http://schemas.microsoft.com/office/powerpoint/2010/main" val="219662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 we’re stressed, the immune system’s ability to fight off invaders is reduced. That is why we are more susceptible to infections.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stress hormone corticosteroid can suppress the effectiveness of the immune system (e.g. lowers the number of lymphocytes).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Limit the amount</a:t>
            </a:r>
            <a:r>
              <a:rPr lang="en-US" sz="1200" b="0" i="0" kern="1200" baseline="0" dirty="0" smtClean="0">
                <a:solidFill>
                  <a:schemeClr val="tx1"/>
                </a:solidFill>
                <a:effectLst/>
                <a:latin typeface="+mn-lt"/>
                <a:ea typeface="+mn-ea"/>
                <a:cs typeface="+mn-cs"/>
              </a:rPr>
              <a:t> of news you consume. Engage in a random act of kindness. Stay engaged with friends and family virtually. When you get in bed think of 3 things you are grateful for.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26</a:t>
            </a:fld>
            <a:endParaRPr lang="en-US"/>
          </a:p>
        </p:txBody>
      </p:sp>
    </p:spTree>
    <p:extLst>
      <p:ext uri="{BB962C8B-B14F-4D97-AF65-F5344CB8AC3E}">
        <p14:creationId xmlns:p14="http://schemas.microsoft.com/office/powerpoint/2010/main" val="953675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27</a:t>
            </a:fld>
            <a:endParaRPr lang="en-US"/>
          </a:p>
        </p:txBody>
      </p:sp>
    </p:spTree>
    <p:extLst>
      <p:ext uri="{BB962C8B-B14F-4D97-AF65-F5344CB8AC3E}">
        <p14:creationId xmlns:p14="http://schemas.microsoft.com/office/powerpoint/2010/main" val="172095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review what the</a:t>
            </a:r>
            <a:r>
              <a:rPr lang="en-US" baseline="0" dirty="0" smtClean="0"/>
              <a:t> function of our immune system is. Basically it is to defend against invaders. </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2</a:t>
            </a:fld>
            <a:endParaRPr lang="en-US"/>
          </a:p>
        </p:txBody>
      </p:sp>
    </p:spTree>
    <p:extLst>
      <p:ext uri="{BB962C8B-B14F-4D97-AF65-F5344CB8AC3E}">
        <p14:creationId xmlns:p14="http://schemas.microsoft.com/office/powerpoint/2010/main" val="2666964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Your immune system is a large network of organs, white blood cells, (antibodies) and chemicals. This system works together to protect you from foreign invaders (bacteria, viruses, parasites, and fungi) that cause infection, illness and disease.</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3</a:t>
            </a:fld>
            <a:endParaRPr lang="en-US"/>
          </a:p>
        </p:txBody>
      </p:sp>
    </p:spTree>
    <p:extLst>
      <p:ext uri="{BB962C8B-B14F-4D97-AF65-F5344CB8AC3E}">
        <p14:creationId xmlns:p14="http://schemas.microsoft.com/office/powerpoint/2010/main" val="49066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“Boosting” the Immune System</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Even if we could boost our immunity, it would likely be a bad idea since a “boosted” immune system would mean it’s working in overdrive – and that is often synonymous with inflammation and autoimmune disease.</a:t>
            </a:r>
          </a:p>
          <a:p>
            <a:r>
              <a:rPr lang="en-US" sz="1200" b="0" i="0" kern="1200" dirty="0" smtClean="0">
                <a:solidFill>
                  <a:schemeClr val="tx1"/>
                </a:solidFill>
                <a:effectLst/>
                <a:latin typeface="+mn-lt"/>
                <a:ea typeface="+mn-ea"/>
                <a:cs typeface="+mn-cs"/>
              </a:rPr>
              <a:t>However, it does make pragmatic sense to engage in healthy behaviors to </a:t>
            </a:r>
            <a:r>
              <a:rPr lang="en-US" sz="1200" b="0" i="1" kern="1200" dirty="0" smtClean="0">
                <a:solidFill>
                  <a:schemeClr val="tx1"/>
                </a:solidFill>
                <a:effectLst/>
                <a:latin typeface="+mn-lt"/>
                <a:ea typeface="+mn-ea"/>
                <a:cs typeface="+mn-cs"/>
              </a:rPr>
              <a:t>support</a:t>
            </a:r>
            <a:r>
              <a:rPr lang="en-US" sz="1200" b="0" i="0" kern="1200" dirty="0" smtClean="0">
                <a:solidFill>
                  <a:schemeClr val="tx1"/>
                </a:solidFill>
                <a:effectLst/>
                <a:latin typeface="+mn-lt"/>
                <a:ea typeface="+mn-ea"/>
                <a:cs typeface="+mn-cs"/>
              </a:rPr>
              <a:t> your health and immune function during this pandemic. Our body needs many nutrients in adequate amounts to support our daily functions, including those that help our immune system work properly and help protect us against many diseases.</a:t>
            </a:r>
          </a:p>
          <a:p>
            <a:r>
              <a:rPr lang="en-US" sz="1200" b="0" i="0" kern="1200" dirty="0" smtClean="0">
                <a:solidFill>
                  <a:schemeClr val="tx1"/>
                </a:solidFill>
                <a:effectLst/>
                <a:latin typeface="+mn-lt"/>
                <a:ea typeface="+mn-ea"/>
                <a:cs typeface="+mn-cs"/>
              </a:rPr>
              <a:t>Conversely, some specific nutrient deficiencies can impair our immune system. </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4</a:t>
            </a:fld>
            <a:endParaRPr lang="en-US"/>
          </a:p>
        </p:txBody>
      </p:sp>
    </p:spTree>
    <p:extLst>
      <p:ext uri="{BB962C8B-B14F-4D97-AF65-F5344CB8AC3E}">
        <p14:creationId xmlns:p14="http://schemas.microsoft.com/office/powerpoint/2010/main" val="625976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I’m sure you all have heard the term antioxidant. But what </a:t>
            </a:r>
            <a:r>
              <a:rPr lang="en-US" sz="1200" b="0" i="0" kern="1200" dirty="0" err="1" smtClean="0">
                <a:solidFill>
                  <a:schemeClr val="tx1"/>
                </a:solidFill>
                <a:effectLst/>
                <a:latin typeface="+mn-lt"/>
                <a:ea typeface="+mn-ea"/>
                <a:cs typeface="+mn-cs"/>
              </a:rPr>
              <a:t>exaclty</a:t>
            </a:r>
            <a:r>
              <a:rPr lang="en-US" sz="1200" b="0" i="0" kern="1200" baseline="0" dirty="0" smtClean="0">
                <a:solidFill>
                  <a:schemeClr val="tx1"/>
                </a:solidFill>
                <a:effectLst/>
                <a:latin typeface="+mn-lt"/>
                <a:ea typeface="+mn-ea"/>
                <a:cs typeface="+mn-cs"/>
              </a:rPr>
              <a:t> is an antioxidant. </a:t>
            </a:r>
            <a:r>
              <a:rPr lang="en-US" sz="1200" b="0" i="0" kern="1200" dirty="0" smtClean="0">
                <a:solidFill>
                  <a:schemeClr val="tx1"/>
                </a:solidFill>
                <a:effectLst/>
                <a:latin typeface="+mn-lt"/>
                <a:ea typeface="+mn-ea"/>
                <a:cs typeface="+mn-cs"/>
              </a:rPr>
              <a:t>Antioxidants are substances that can prevent or slow damage to cells caused by free radicals, unstable molecules  </a:t>
            </a:r>
            <a:r>
              <a:rPr lang="en-US" sz="1200" b="0" i="0" u="none" strike="noStrike" kern="1200" dirty="0" smtClean="0">
                <a:solidFill>
                  <a:schemeClr val="tx1"/>
                </a:solidFill>
                <a:effectLst/>
                <a:latin typeface="+mn-lt"/>
                <a:ea typeface="+mn-ea"/>
                <a:cs typeface="+mn-cs"/>
                <a:hlinkClick r:id="rId3"/>
              </a:rPr>
              <a:t>produced by cells</a:t>
            </a:r>
            <a:r>
              <a:rPr lang="en-US" sz="1200" b="0" i="0" kern="1200" dirty="0" smtClean="0">
                <a:solidFill>
                  <a:schemeClr val="tx1"/>
                </a:solidFill>
                <a:effectLst/>
                <a:latin typeface="+mn-lt"/>
                <a:ea typeface="+mn-ea"/>
                <a:cs typeface="+mn-cs"/>
              </a:rPr>
              <a:t> as the body processes food and reacts to the environment. If the body cannot process and remove free radicals efficiently, oxidative </a:t>
            </a:r>
            <a:r>
              <a:rPr lang="en-US" sz="1200" b="0" i="0" u="none" strike="noStrike" kern="1200" dirty="0" smtClean="0">
                <a:solidFill>
                  <a:schemeClr val="tx1"/>
                </a:solidFill>
                <a:effectLst/>
                <a:latin typeface="+mn-lt"/>
                <a:ea typeface="+mn-ea"/>
                <a:cs typeface="+mn-cs"/>
                <a:hlinkClick r:id="rId4" tooltip="Why stress happens and how to manage it"/>
              </a:rPr>
              <a:t>stress</a:t>
            </a:r>
            <a:r>
              <a:rPr lang="en-US" sz="1200" b="0" i="0" kern="1200" dirty="0" smtClean="0">
                <a:solidFill>
                  <a:schemeClr val="tx1"/>
                </a:solidFill>
                <a:effectLst/>
                <a:latin typeface="+mn-lt"/>
                <a:ea typeface="+mn-ea"/>
                <a:cs typeface="+mn-cs"/>
              </a:rPr>
              <a:t> can result. This can harm cells and body function. </a:t>
            </a:r>
          </a:p>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152F5EA-1836-446F-BEED-A58EC1A4A17C}" type="slidenum">
              <a:rPr lang="en-US" smtClean="0"/>
              <a:t>6</a:t>
            </a:fld>
            <a:endParaRPr lang="en-US"/>
          </a:p>
        </p:txBody>
      </p:sp>
    </p:spTree>
    <p:extLst>
      <p:ext uri="{BB962C8B-B14F-4D97-AF65-F5344CB8AC3E}">
        <p14:creationId xmlns:p14="http://schemas.microsoft.com/office/powerpoint/2010/main" val="223367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7</a:t>
            </a:fld>
            <a:endParaRPr lang="en-US"/>
          </a:p>
        </p:txBody>
      </p:sp>
    </p:spTree>
    <p:extLst>
      <p:ext uri="{BB962C8B-B14F-4D97-AF65-F5344CB8AC3E}">
        <p14:creationId xmlns:p14="http://schemas.microsoft.com/office/powerpoint/2010/main" val="136576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 Inflammation</a:t>
            </a:r>
            <a:r>
              <a:rPr lang="en-US" sz="1200" b="0" i="0" kern="1200" baseline="0" dirty="0" smtClean="0">
                <a:solidFill>
                  <a:schemeClr val="tx1"/>
                </a:solidFill>
                <a:effectLst/>
                <a:latin typeface="+mn-lt"/>
                <a:ea typeface="+mn-ea"/>
                <a:cs typeface="+mn-cs"/>
              </a:rPr>
              <a:t> is another word you may hear often. Let’s review what it means.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Inflammation , which is part of the body’s natural healing system, helps fight injury and infection. But it doesn’t just happen in response to injury and illness.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An inflammatory response can also occur when the immune system goes into action without an injury or infection to fight. Since there’s nothing to heal, the immune system cells that normally protect us begin to destroy healthy arteries, organs and joints.</a:t>
            </a:r>
          </a:p>
          <a:p>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When you don’t eat healthy, don’t get enough exercise, or have too much stress, the body responds by triggering inflammation.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Chronic inflammation can have damaging consequences over the long term. So the food you eat, the quality of sleep you get and how much you exercise, they all really matter when it comes to reducing inflammation.</a:t>
            </a:r>
          </a:p>
          <a:p>
            <a:endParaRPr lang="en-US" sz="1200" b="0" i="0" kern="1200" dirty="0" smtClean="0">
              <a:solidFill>
                <a:schemeClr val="tx1"/>
              </a:solidFill>
              <a:effectLst/>
              <a:latin typeface="+mn-lt"/>
              <a:ea typeface="+mn-ea"/>
              <a:cs typeface="+mn-cs"/>
            </a:endParaRPr>
          </a:p>
          <a:p>
            <a:r>
              <a:rPr lang="en-US" sz="1200" dirty="0" smtClean="0"/>
              <a:t>epithelium (outer surfaces of the body and </a:t>
            </a:r>
            <a:r>
              <a:rPr lang="en-US" sz="1200" dirty="0" err="1" smtClean="0"/>
              <a:t>sking</a:t>
            </a:r>
            <a:r>
              <a:rPr lang="en-US" sz="1200" dirty="0" smtClean="0"/>
              <a:t>) </a:t>
            </a: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8</a:t>
            </a:fld>
            <a:endParaRPr lang="en-US"/>
          </a:p>
        </p:txBody>
      </p:sp>
    </p:spTree>
    <p:extLst>
      <p:ext uri="{BB962C8B-B14F-4D97-AF65-F5344CB8AC3E}">
        <p14:creationId xmlns:p14="http://schemas.microsoft.com/office/powerpoint/2010/main" val="919105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Whenever a virus or other pathogen enters our bodies, a certain class of immune cells—the T cells—jump into action, proliferating rapidly.</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Oxidative stress</a:t>
            </a:r>
            <a:r>
              <a:rPr lang="en-US" sz="1200" b="0" i="0" kern="1200" baseline="0" dirty="0" smtClean="0">
                <a:solidFill>
                  <a:schemeClr val="tx1"/>
                </a:solidFill>
                <a:effectLst/>
                <a:latin typeface="+mn-lt"/>
                <a:ea typeface="+mn-ea"/>
                <a:cs typeface="+mn-cs"/>
              </a:rPr>
              <a:t> can damage t cells</a:t>
            </a:r>
          </a:p>
          <a:p>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152F5EA-1836-446F-BEED-A58EC1A4A17C}" type="slidenum">
              <a:rPr lang="en-US" smtClean="0"/>
              <a:t>10</a:t>
            </a:fld>
            <a:endParaRPr lang="en-US"/>
          </a:p>
        </p:txBody>
      </p:sp>
    </p:spTree>
    <p:extLst>
      <p:ext uri="{BB962C8B-B14F-4D97-AF65-F5344CB8AC3E}">
        <p14:creationId xmlns:p14="http://schemas.microsoft.com/office/powerpoint/2010/main" val="1887133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a:t>
            </a:r>
            <a:r>
              <a:rPr lang="en-US" baseline="0" dirty="0" smtClean="0"/>
              <a:t> D deficiency is very common.</a:t>
            </a:r>
          </a:p>
          <a:p>
            <a:endParaRPr lang="en-US" baseline="0" dirty="0" smtClean="0"/>
          </a:p>
          <a:p>
            <a:r>
              <a:rPr lang="en-US" baseline="0" dirty="0" smtClean="0"/>
              <a:t>Supplementation is not a bad idea. 400-800 IU</a:t>
            </a:r>
            <a:endParaRPr lang="en-US" dirty="0"/>
          </a:p>
        </p:txBody>
      </p:sp>
      <p:sp>
        <p:nvSpPr>
          <p:cNvPr id="4" name="Slide Number Placeholder 3"/>
          <p:cNvSpPr>
            <a:spLocks noGrp="1"/>
          </p:cNvSpPr>
          <p:nvPr>
            <p:ph type="sldNum" sz="quarter" idx="10"/>
          </p:nvPr>
        </p:nvSpPr>
        <p:spPr/>
        <p:txBody>
          <a:bodyPr/>
          <a:lstStyle/>
          <a:p>
            <a:fld id="{1152F5EA-1836-446F-BEED-A58EC1A4A17C}" type="slidenum">
              <a:rPr lang="en-US" smtClean="0"/>
              <a:t>12</a:t>
            </a:fld>
            <a:endParaRPr lang="en-US"/>
          </a:p>
        </p:txBody>
      </p:sp>
    </p:spTree>
    <p:extLst>
      <p:ext uri="{BB962C8B-B14F-4D97-AF65-F5344CB8AC3E}">
        <p14:creationId xmlns:p14="http://schemas.microsoft.com/office/powerpoint/2010/main" val="1555614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07/07/2020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07/07/2020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07/07/2020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07/07/2020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thuocdantoc.vn/benh/bi-kip-tri-ran-da-sau-sinh-bang-vitamin-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www.progressive-charlestown.com/2013/05/vitamin-d-more-may-not-be-better.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2012books.lardbucket.org/books/an-introduction-to-nutrition/s07-03-nutrients-are-essential-for-or.html"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humannhealth.com/fight-help-heal-autoimmune-diseases-5-foods/5755/"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clohonet.blogspot.com/2011_06_19_archive.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baby-flash.com/wordpress/2015/04/23/sequenze-di-azioni-quotidiane/"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pixabay.com/en/question-mark-question-help-2314125/"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pubmed.ncbi.nlm.nih.gov/8302491/" TargetMode="External"/><Relationship Id="rId3" Type="http://schemas.openxmlformats.org/officeDocument/2006/relationships/hyperlink" Target="https://www.cdc.gov/handwashing/when-how-handwashing.html" TargetMode="External"/><Relationship Id="rId7" Type="http://schemas.openxmlformats.org/officeDocument/2006/relationships/hyperlink" Target="https://www.ncbi.nlm.nih.gov/pmc/articles/PMC6266234/" TargetMode="External"/><Relationship Id="rId2" Type="http://schemas.openxmlformats.org/officeDocument/2006/relationships/hyperlink" Target="https://utswmed.org/medblog/easy-immune-boosting-food-covid19/" TargetMode="External"/><Relationship Id="rId1" Type="http://schemas.openxmlformats.org/officeDocument/2006/relationships/slideLayout" Target="../slideLayouts/slideLayout2.xml"/><Relationship Id="rId6" Type="http://schemas.openxmlformats.org/officeDocument/2006/relationships/hyperlink" Target="https://www.ncbi.nlm.nih.gov/pmc/articles/PMC6162863/" TargetMode="External"/><Relationship Id="rId11" Type="http://schemas.openxmlformats.org/officeDocument/2006/relationships/hyperlink" Target="https://www.health.harvard.edu/mind-and-mood/relaxation-techniques-breath-control-helps-quell-errant-stress-response" TargetMode="External"/><Relationship Id="rId5" Type="http://schemas.openxmlformats.org/officeDocument/2006/relationships/hyperlink" Target="https://www.health.harvard.edu/staying-healthy/how-to-boost-your-immune-system" TargetMode="External"/><Relationship Id="rId10" Type="http://schemas.openxmlformats.org/officeDocument/2006/relationships/hyperlink" Target="https://www.ncbi.nlm.nih.gov/pmc/articles/PMC4590612/" TargetMode="External"/><Relationship Id="rId4" Type="http://schemas.openxmlformats.org/officeDocument/2006/relationships/hyperlink" Target="https://www.betterhealth.vic.gov.au/health/conditionsandtreatments/immune-system" TargetMode="External"/><Relationship Id="rId9" Type="http://schemas.openxmlformats.org/officeDocument/2006/relationships/hyperlink" Target="https://ods.od.nih.gov/factsheets/Zinc-HealthProfessional/"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renovatingyourmind.com/2013/01/30/vitamin-c-aka-ascorbic-acid-water-soluble-vitamin-powerhou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simpledailyhealth.com/health/acne/vitamin-a-acn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27577DEC-D9A5-404D-9789-702F4319B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CEEA9366-CEA8-4F23-B065-4337F0D836F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 xmlns:a16="http://schemas.microsoft.com/office/drawing/2014/main" id="{904A03D6-39B4-4278-9BE1-A07E024499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FBE459AF-3736-4886-82E0-9B5DA427B5E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 xmlns:a16="http://schemas.microsoft.com/office/drawing/2014/main" id="{4B6B88EF-180C-4E39-8A3F-A52E87110C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 xmlns:a16="http://schemas.microsoft.com/office/drawing/2014/main" id="{52DFAACF-64D0-4621-8FF4-E2F03C3E8D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 xmlns:a16="http://schemas.microsoft.com/office/drawing/2014/main" id="{36611FF0-65B3-49DB-97C6-1B72AAD0FB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 xmlns:a16="http://schemas.microsoft.com/office/drawing/2014/main" id="{0F7407FE-86B1-4890-9D80-9406FBF29E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 xmlns:a16="http://schemas.microsoft.com/office/drawing/2014/main" id="{EBD42D5B-8F87-45B3-98B3-C66944F92E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 xmlns:a16="http://schemas.microsoft.com/office/drawing/2014/main" id="{F5E04699-59E1-4468-9E7C-83070EEB42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 xmlns:a16="http://schemas.microsoft.com/office/drawing/2014/main" id="{F2AE8F13-9A52-4D7F-9637-321EA7CF32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3" name="Subtitle 2">
            <a:extLst>
              <a:ext uri="{FF2B5EF4-FFF2-40B4-BE49-F238E27FC236}">
                <a16:creationId xmlns="" xmlns:a16="http://schemas.microsoft.com/office/drawing/2014/main" id="{97E59AE9-1D3A-4B2F-A634-DF88A1EAAA4C}"/>
              </a:ext>
            </a:extLst>
          </p:cNvPr>
          <p:cNvSpPr>
            <a:spLocks noGrp="1"/>
          </p:cNvSpPr>
          <p:nvPr>
            <p:ph type="subTitle" idx="1"/>
          </p:nvPr>
        </p:nvSpPr>
        <p:spPr>
          <a:xfrm>
            <a:off x="1085101" y="3309854"/>
            <a:ext cx="8096375" cy="1218873"/>
          </a:xfrm>
        </p:spPr>
        <p:txBody>
          <a:bodyPr>
            <a:noAutofit/>
          </a:bodyPr>
          <a:lstStyle/>
          <a:p>
            <a:r>
              <a:rPr lang="en-US" dirty="0" smtClean="0">
                <a:solidFill>
                  <a:schemeClr val="tx1"/>
                </a:solidFill>
              </a:rPr>
              <a:t>Pam Horton, RD, IBCLC</a:t>
            </a:r>
          </a:p>
          <a:p>
            <a:r>
              <a:rPr lang="en-US" dirty="0" smtClean="0">
                <a:solidFill>
                  <a:schemeClr val="tx1"/>
                </a:solidFill>
              </a:rPr>
              <a:t>Marion County Public Health Department</a:t>
            </a:r>
          </a:p>
          <a:p>
            <a:endParaRPr lang="en-US" dirty="0">
              <a:solidFill>
                <a:schemeClr val="tx1"/>
              </a:solidFill>
            </a:endParaRPr>
          </a:p>
          <a:p>
            <a:r>
              <a:rPr lang="en-US" dirty="0" smtClean="0">
                <a:solidFill>
                  <a:schemeClr val="tx1"/>
                </a:solidFill>
              </a:rPr>
              <a:t>Whitney Schaefer</a:t>
            </a:r>
          </a:p>
          <a:p>
            <a:r>
              <a:rPr lang="en-US" dirty="0" smtClean="0">
                <a:solidFill>
                  <a:schemeClr val="tx1"/>
                </a:solidFill>
              </a:rPr>
              <a:t>Dietetic Intern</a:t>
            </a:r>
          </a:p>
          <a:p>
            <a:r>
              <a:rPr lang="en-US" dirty="0" smtClean="0">
                <a:solidFill>
                  <a:schemeClr val="tx1"/>
                </a:solidFill>
              </a:rPr>
              <a:t>Ball State University</a:t>
            </a:r>
            <a:endParaRPr lang="en-US" dirty="0">
              <a:solidFill>
                <a:schemeClr val="tx1"/>
              </a:solidFill>
            </a:endParaRPr>
          </a:p>
        </p:txBody>
      </p:sp>
      <p:sp>
        <p:nvSpPr>
          <p:cNvPr id="2" name="Title 1">
            <a:extLst>
              <a:ext uri="{FF2B5EF4-FFF2-40B4-BE49-F238E27FC236}">
                <a16:creationId xmlns="" xmlns:a16="http://schemas.microsoft.com/office/drawing/2014/main" id="{6779D83D-B779-40E5-987C-8F232DCEAAFD}"/>
              </a:ext>
            </a:extLst>
          </p:cNvPr>
          <p:cNvSpPr>
            <a:spLocks noGrp="1"/>
          </p:cNvSpPr>
          <p:nvPr>
            <p:ph type="ctrTitle"/>
          </p:nvPr>
        </p:nvSpPr>
        <p:spPr>
          <a:xfrm>
            <a:off x="1165397" y="1186775"/>
            <a:ext cx="7766936" cy="1646302"/>
          </a:xfrm>
        </p:spPr>
        <p:txBody>
          <a:bodyPr>
            <a:normAutofit/>
          </a:bodyPr>
          <a:lstStyle/>
          <a:p>
            <a:pPr>
              <a:lnSpc>
                <a:spcPct val="90000"/>
              </a:lnSpc>
            </a:pPr>
            <a:r>
              <a:rPr lang="en-US" dirty="0"/>
              <a:t>How to </a:t>
            </a:r>
            <a:r>
              <a:rPr lang="en-US" dirty="0" smtClean="0"/>
              <a:t>Support </a:t>
            </a:r>
            <a:r>
              <a:rPr lang="en-US" dirty="0"/>
              <a:t>your Immune System</a:t>
            </a:r>
          </a:p>
        </p:txBody>
      </p:sp>
    </p:spTree>
    <p:extLst>
      <p:ext uri="{BB962C8B-B14F-4D97-AF65-F5344CB8AC3E}">
        <p14:creationId xmlns:p14="http://schemas.microsoft.com/office/powerpoint/2010/main" val="138187572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FBD280-4388-467B-83E9-D3111376C7CA}"/>
              </a:ext>
            </a:extLst>
          </p:cNvPr>
          <p:cNvSpPr>
            <a:spLocks noGrp="1"/>
          </p:cNvSpPr>
          <p:nvPr>
            <p:ph type="title"/>
          </p:nvPr>
        </p:nvSpPr>
        <p:spPr>
          <a:xfrm>
            <a:off x="551210" y="672662"/>
            <a:ext cx="8596668" cy="1320800"/>
          </a:xfrm>
        </p:spPr>
        <p:txBody>
          <a:bodyPr anchor="t">
            <a:normAutofit/>
          </a:bodyPr>
          <a:lstStyle/>
          <a:p>
            <a:r>
              <a:rPr lang="en-US" dirty="0"/>
              <a:t>Vitamin E</a:t>
            </a:r>
          </a:p>
        </p:txBody>
      </p:sp>
      <p:pic>
        <p:nvPicPr>
          <p:cNvPr id="5" name="Picture 4" descr="A box filled with different types of food&#10;&#10;Description automatically generated">
            <a:extLst>
              <a:ext uri="{FF2B5EF4-FFF2-40B4-BE49-F238E27FC236}">
                <a16:creationId xmlns="" xmlns:a16="http://schemas.microsoft.com/office/drawing/2014/main" id="{A01E1C76-D2CB-4B86-A100-EDA3218CC888}"/>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580991" y="2158786"/>
            <a:ext cx="5283289" cy="3513387"/>
          </a:xfrm>
          <a:prstGeom prst="rect">
            <a:avLst/>
          </a:prstGeom>
        </p:spPr>
      </p:pic>
      <p:sp>
        <p:nvSpPr>
          <p:cNvPr id="3" name="Content Placeholder 2">
            <a:extLst>
              <a:ext uri="{FF2B5EF4-FFF2-40B4-BE49-F238E27FC236}">
                <a16:creationId xmlns="" xmlns:a16="http://schemas.microsoft.com/office/drawing/2014/main" id="{9B5C08B1-1A7B-4652-93E9-4BE03B1C5B85}"/>
              </a:ext>
            </a:extLst>
          </p:cNvPr>
          <p:cNvSpPr>
            <a:spLocks noGrp="1"/>
          </p:cNvSpPr>
          <p:nvPr>
            <p:ph idx="1"/>
          </p:nvPr>
        </p:nvSpPr>
        <p:spPr>
          <a:xfrm>
            <a:off x="6416039" y="1656092"/>
            <a:ext cx="4919368" cy="3880773"/>
          </a:xfrm>
        </p:spPr>
        <p:txBody>
          <a:bodyPr>
            <a:normAutofit/>
          </a:bodyPr>
          <a:lstStyle/>
          <a:p>
            <a:pPr marL="0" indent="0">
              <a:buNone/>
            </a:pPr>
            <a:r>
              <a:rPr lang="en-US" sz="2400" dirty="0"/>
              <a:t>Nuts (almonds, peanuts, hazelnuts), vegetable oils, sunflower seeds, green leafy </a:t>
            </a:r>
            <a:r>
              <a:rPr lang="en-US" sz="2400" dirty="0" smtClean="0"/>
              <a:t>vegetables</a:t>
            </a:r>
          </a:p>
          <a:p>
            <a:pPr marL="0" indent="0">
              <a:buNone/>
            </a:pPr>
            <a:endParaRPr lang="en-US" sz="2400" dirty="0"/>
          </a:p>
          <a:p>
            <a:r>
              <a:rPr lang="en-US" sz="2400" dirty="0" smtClean="0"/>
              <a:t>Powerful antioxidant that helps protect T-cells</a:t>
            </a:r>
            <a:endParaRPr lang="en-US" sz="2400" dirty="0"/>
          </a:p>
          <a:p>
            <a:endParaRPr lang="en-US" sz="1500" dirty="0"/>
          </a:p>
          <a:p>
            <a:endParaRPr lang="en-US" sz="1500" dirty="0"/>
          </a:p>
        </p:txBody>
      </p:sp>
    </p:spTree>
    <p:extLst>
      <p:ext uri="{BB962C8B-B14F-4D97-AF65-F5344CB8AC3E}">
        <p14:creationId xmlns:p14="http://schemas.microsoft.com/office/powerpoint/2010/main" val="189248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err="1" smtClean="0"/>
              <a:t>Sauteed</a:t>
            </a:r>
            <a:r>
              <a:rPr lang="en-US" sz="4000" dirty="0" smtClean="0"/>
              <a:t> Kale</a:t>
            </a:r>
            <a:endParaRPr lang="en-US" sz="40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4412" y="328450"/>
            <a:ext cx="5340567" cy="534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80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367AB12-BBD2-4324-8E56-DE0A49CC1320}"/>
              </a:ext>
            </a:extLst>
          </p:cNvPr>
          <p:cNvSpPr>
            <a:spLocks noGrp="1"/>
          </p:cNvSpPr>
          <p:nvPr>
            <p:ph type="title"/>
          </p:nvPr>
        </p:nvSpPr>
        <p:spPr>
          <a:xfrm>
            <a:off x="677334" y="609600"/>
            <a:ext cx="8596668" cy="1320800"/>
          </a:xfrm>
        </p:spPr>
        <p:txBody>
          <a:bodyPr anchor="t">
            <a:normAutofit/>
          </a:bodyPr>
          <a:lstStyle/>
          <a:p>
            <a:r>
              <a:rPr lang="en-US" dirty="0"/>
              <a:t>Vitamin D</a:t>
            </a:r>
          </a:p>
        </p:txBody>
      </p:sp>
      <p:sp>
        <p:nvSpPr>
          <p:cNvPr id="3" name="Content Placeholder 2">
            <a:extLst>
              <a:ext uri="{FF2B5EF4-FFF2-40B4-BE49-F238E27FC236}">
                <a16:creationId xmlns="" xmlns:a16="http://schemas.microsoft.com/office/drawing/2014/main" id="{4B6F8D66-8A4D-479D-8FBB-7A6314D4E0FD}"/>
              </a:ext>
            </a:extLst>
          </p:cNvPr>
          <p:cNvSpPr>
            <a:spLocks noGrp="1"/>
          </p:cNvSpPr>
          <p:nvPr>
            <p:ph idx="1"/>
          </p:nvPr>
        </p:nvSpPr>
        <p:spPr>
          <a:xfrm>
            <a:off x="6336286" y="1671858"/>
            <a:ext cx="4715342" cy="3880773"/>
          </a:xfrm>
        </p:spPr>
        <p:txBody>
          <a:bodyPr>
            <a:normAutofit/>
          </a:bodyPr>
          <a:lstStyle/>
          <a:p>
            <a:pPr marL="0" indent="0">
              <a:buNone/>
            </a:pPr>
            <a:r>
              <a:rPr lang="en-US" sz="2400" dirty="0"/>
              <a:t>Tuna, salmon, milk, cheese, egg yolks, sardines</a:t>
            </a:r>
          </a:p>
          <a:p>
            <a:r>
              <a:rPr lang="en-US" sz="2400" dirty="0"/>
              <a:t>Fat soluble vitamin that enhances the pathogen-fighting effects of </a:t>
            </a:r>
            <a:r>
              <a:rPr lang="en-US" sz="2400" dirty="0" smtClean="0"/>
              <a:t>macrophages</a:t>
            </a:r>
          </a:p>
          <a:p>
            <a:r>
              <a:rPr lang="en-US" sz="2400" dirty="0" smtClean="0"/>
              <a:t>Important </a:t>
            </a:r>
            <a:r>
              <a:rPr lang="en-US" sz="2400" dirty="0"/>
              <a:t>parts of immune defense and helps decrease inflammation</a:t>
            </a:r>
            <a:endParaRPr lang="en-US" sz="2400" b="1" dirty="0"/>
          </a:p>
          <a:p>
            <a:endParaRPr lang="en-US" sz="1600" dirty="0"/>
          </a:p>
          <a:p>
            <a:endParaRPr lang="en-US" sz="1600" dirty="0"/>
          </a:p>
        </p:txBody>
      </p:sp>
      <p:pic>
        <p:nvPicPr>
          <p:cNvPr id="5" name="Picture 4" descr="A tray of food&#10;&#10;Description automatically generated">
            <a:extLst>
              <a:ext uri="{FF2B5EF4-FFF2-40B4-BE49-F238E27FC236}">
                <a16:creationId xmlns="" xmlns:a16="http://schemas.microsoft.com/office/drawing/2014/main" id="{A3D89338-BC52-4B05-B812-D5CD49874A35}"/>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1514" r="3491" b="-3"/>
          <a:stretch/>
        </p:blipFill>
        <p:spPr>
          <a:xfrm>
            <a:off x="330493" y="1591772"/>
            <a:ext cx="5423429" cy="3882362"/>
          </a:xfrm>
          <a:prstGeom prst="rect">
            <a:avLst/>
          </a:prstGeom>
        </p:spPr>
      </p:pic>
      <p:sp>
        <p:nvSpPr>
          <p:cNvPr id="6" name="TextBox 5">
            <a:extLst>
              <a:ext uri="{FF2B5EF4-FFF2-40B4-BE49-F238E27FC236}">
                <a16:creationId xmlns="" xmlns:a16="http://schemas.microsoft.com/office/drawing/2014/main" id="{3987D428-728C-4DDA-8F0E-D6255CC7AD29}"/>
              </a:ext>
            </a:extLst>
          </p:cNvPr>
          <p:cNvSpPr txBox="1"/>
          <p:nvPr/>
        </p:nvSpPr>
        <p:spPr>
          <a:xfrm>
            <a:off x="3042207" y="5820976"/>
            <a:ext cx="2826690"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4" tooltip="http://www.progressive-charlestown.com/2013/05/vitamin-d-more-may-not-be-better.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962050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Easy </a:t>
            </a:r>
            <a:r>
              <a:rPr lang="en-US" dirty="0" err="1" smtClean="0"/>
              <a:t>Nicoise</a:t>
            </a:r>
            <a:r>
              <a:rPr lang="en-US" dirty="0" smtClean="0"/>
              <a:t> Salad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614" y="1673190"/>
            <a:ext cx="5706625" cy="34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5171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DDD42-E208-4311-95F2-0E58F8C56F49}"/>
              </a:ext>
            </a:extLst>
          </p:cNvPr>
          <p:cNvSpPr>
            <a:spLocks noGrp="1"/>
          </p:cNvSpPr>
          <p:nvPr>
            <p:ph type="title"/>
          </p:nvPr>
        </p:nvSpPr>
        <p:spPr>
          <a:xfrm>
            <a:off x="677334" y="609600"/>
            <a:ext cx="8596668" cy="1320800"/>
          </a:xfrm>
        </p:spPr>
        <p:txBody>
          <a:bodyPr anchor="t">
            <a:normAutofit/>
          </a:bodyPr>
          <a:lstStyle/>
          <a:p>
            <a:r>
              <a:rPr lang="en-US" dirty="0"/>
              <a:t>Vitamin B6</a:t>
            </a:r>
          </a:p>
        </p:txBody>
      </p:sp>
      <p:pic>
        <p:nvPicPr>
          <p:cNvPr id="4098" name="Picture 2" descr="17 Science-Backed Benefits of Vitamin B6 (Pyridoxine)">
            <a:extLst>
              <a:ext uri="{FF2B5EF4-FFF2-40B4-BE49-F238E27FC236}">
                <a16:creationId xmlns="" xmlns:a16="http://schemas.microsoft.com/office/drawing/2014/main" id="{B12AA044-F2D4-44CB-A015-3624C0CC830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70" y="1797269"/>
            <a:ext cx="5980594" cy="31053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43BC5CDE-9507-4336-85D1-7332CDE7E3DA}"/>
              </a:ext>
            </a:extLst>
          </p:cNvPr>
          <p:cNvSpPr>
            <a:spLocks noGrp="1"/>
          </p:cNvSpPr>
          <p:nvPr>
            <p:ph idx="1"/>
          </p:nvPr>
        </p:nvSpPr>
        <p:spPr>
          <a:xfrm>
            <a:off x="6447570" y="1293485"/>
            <a:ext cx="3286761" cy="3880773"/>
          </a:xfrm>
        </p:spPr>
        <p:txBody>
          <a:bodyPr>
            <a:normAutofit/>
          </a:bodyPr>
          <a:lstStyle/>
          <a:p>
            <a:pPr marL="0" indent="0">
              <a:buNone/>
            </a:pPr>
            <a:r>
              <a:rPr lang="en-US" sz="2400" dirty="0"/>
              <a:t>Pork, poultry, fish, bread, whole grain cereals, eggs, </a:t>
            </a:r>
            <a:r>
              <a:rPr lang="en-US" sz="2400" dirty="0" smtClean="0"/>
              <a:t>soybeans, chickpeas</a:t>
            </a:r>
            <a:endParaRPr lang="en-US" sz="2400" dirty="0"/>
          </a:p>
          <a:p>
            <a:pPr>
              <a:buFont typeface="Wingdings" panose="05000000000000000000" pitchFamily="2" charset="2"/>
              <a:buChar char="Ø"/>
            </a:pPr>
            <a:r>
              <a:rPr lang="en-US" sz="2400" dirty="0"/>
              <a:t>Deficiency of this vitamin has been associated </a:t>
            </a:r>
            <a:r>
              <a:rPr lang="en-US" sz="2400" dirty="0" smtClean="0"/>
              <a:t>suppression of lymphocytes</a:t>
            </a:r>
            <a:endParaRPr lang="en-US" sz="2400" b="1" dirty="0"/>
          </a:p>
          <a:p>
            <a:pPr marL="0" indent="0">
              <a:buNone/>
            </a:pPr>
            <a:endParaRPr lang="en-US" sz="1500" dirty="0"/>
          </a:p>
          <a:p>
            <a:endParaRPr lang="en-US" sz="1500" dirty="0"/>
          </a:p>
        </p:txBody>
      </p:sp>
    </p:spTree>
    <p:extLst>
      <p:ext uri="{BB962C8B-B14F-4D97-AF65-F5344CB8AC3E}">
        <p14:creationId xmlns:p14="http://schemas.microsoft.com/office/powerpoint/2010/main" val="230951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65" y="1886607"/>
            <a:ext cx="3910432" cy="1320800"/>
          </a:xfrm>
        </p:spPr>
        <p:txBody>
          <a:bodyPr/>
          <a:lstStyle/>
          <a:p>
            <a:r>
              <a:rPr lang="en-US" dirty="0" err="1" smtClean="0"/>
              <a:t>RoastedChickpeas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0083" y="605823"/>
            <a:ext cx="3026159" cy="4547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75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0A5E39-836C-4B93-B6BF-4289289A1BD2}"/>
              </a:ext>
            </a:extLst>
          </p:cNvPr>
          <p:cNvSpPr>
            <a:spLocks noGrp="1"/>
          </p:cNvSpPr>
          <p:nvPr>
            <p:ph type="title"/>
          </p:nvPr>
        </p:nvSpPr>
        <p:spPr>
          <a:xfrm>
            <a:off x="598507" y="420414"/>
            <a:ext cx="8596668" cy="1320800"/>
          </a:xfrm>
        </p:spPr>
        <p:txBody>
          <a:bodyPr anchor="t">
            <a:normAutofit/>
          </a:bodyPr>
          <a:lstStyle/>
          <a:p>
            <a:r>
              <a:rPr lang="en-US" dirty="0"/>
              <a:t>Zinc</a:t>
            </a:r>
          </a:p>
        </p:txBody>
      </p:sp>
      <p:sp>
        <p:nvSpPr>
          <p:cNvPr id="3" name="Content Placeholder 2">
            <a:extLst>
              <a:ext uri="{FF2B5EF4-FFF2-40B4-BE49-F238E27FC236}">
                <a16:creationId xmlns="" xmlns:a16="http://schemas.microsoft.com/office/drawing/2014/main" id="{495E3DD9-9C54-4F97-91B1-08CE7EBFBA2B}"/>
              </a:ext>
            </a:extLst>
          </p:cNvPr>
          <p:cNvSpPr>
            <a:spLocks noGrp="1"/>
          </p:cNvSpPr>
          <p:nvPr>
            <p:ph idx="1"/>
          </p:nvPr>
        </p:nvSpPr>
        <p:spPr>
          <a:xfrm>
            <a:off x="6100764" y="1403844"/>
            <a:ext cx="4084721" cy="3880773"/>
          </a:xfrm>
        </p:spPr>
        <p:txBody>
          <a:bodyPr>
            <a:normAutofit/>
          </a:bodyPr>
          <a:lstStyle/>
          <a:p>
            <a:pPr marL="0" indent="0">
              <a:buNone/>
            </a:pPr>
            <a:r>
              <a:rPr lang="en-US" sz="2400" dirty="0"/>
              <a:t>Whole grains, milk products, breakfast cereals, oysters, red meat, poultry, baked beans, and nuts</a:t>
            </a:r>
          </a:p>
          <a:p>
            <a:r>
              <a:rPr lang="en-US" sz="2400" dirty="0"/>
              <a:t>Needed for immune cell development and plays an important role in inflammatory response</a:t>
            </a:r>
          </a:p>
          <a:p>
            <a:endParaRPr lang="en-US" dirty="0"/>
          </a:p>
        </p:txBody>
      </p:sp>
      <p:pic>
        <p:nvPicPr>
          <p:cNvPr id="5" name="Picture 4" descr="Food on a table&#10;&#10;Description automatically generated">
            <a:extLst>
              <a:ext uri="{FF2B5EF4-FFF2-40B4-BE49-F238E27FC236}">
                <a16:creationId xmlns="" xmlns:a16="http://schemas.microsoft.com/office/drawing/2014/main" id="{80103199-3AA9-4ECE-A3DD-E3ED000F3DBD}"/>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t="2719" r="3" b="5508"/>
          <a:stretch/>
        </p:blipFill>
        <p:spPr>
          <a:xfrm>
            <a:off x="141889" y="1567793"/>
            <a:ext cx="5743232" cy="4111293"/>
          </a:xfrm>
          <a:prstGeom prst="rect">
            <a:avLst/>
          </a:prstGeom>
        </p:spPr>
      </p:pic>
    </p:spTree>
    <p:extLst>
      <p:ext uri="{BB962C8B-B14F-4D97-AF65-F5344CB8AC3E}">
        <p14:creationId xmlns:p14="http://schemas.microsoft.com/office/powerpoint/2010/main" val="1974760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Make your own trail mix</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7172" y="1592318"/>
            <a:ext cx="6323291" cy="4214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646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F8BEF2-5132-488C-8A92-149AE521E76E}"/>
              </a:ext>
            </a:extLst>
          </p:cNvPr>
          <p:cNvSpPr>
            <a:spLocks noGrp="1"/>
          </p:cNvSpPr>
          <p:nvPr>
            <p:ph type="title"/>
          </p:nvPr>
        </p:nvSpPr>
        <p:spPr>
          <a:xfrm>
            <a:off x="677334" y="609600"/>
            <a:ext cx="8596668" cy="1320800"/>
          </a:xfrm>
        </p:spPr>
        <p:txBody>
          <a:bodyPr anchor="t">
            <a:normAutofit/>
          </a:bodyPr>
          <a:lstStyle/>
          <a:p>
            <a:r>
              <a:rPr lang="en-US" dirty="0"/>
              <a:t>Iron</a:t>
            </a:r>
          </a:p>
        </p:txBody>
      </p:sp>
      <p:sp>
        <p:nvSpPr>
          <p:cNvPr id="3" name="Content Placeholder 2">
            <a:extLst>
              <a:ext uri="{FF2B5EF4-FFF2-40B4-BE49-F238E27FC236}">
                <a16:creationId xmlns="" xmlns:a16="http://schemas.microsoft.com/office/drawing/2014/main" id="{FEAA8890-B2B3-40C7-9710-F688800C0B3B}"/>
              </a:ext>
            </a:extLst>
          </p:cNvPr>
          <p:cNvSpPr>
            <a:spLocks noGrp="1"/>
          </p:cNvSpPr>
          <p:nvPr>
            <p:ph idx="1"/>
          </p:nvPr>
        </p:nvSpPr>
        <p:spPr>
          <a:xfrm>
            <a:off x="6257459" y="1640327"/>
            <a:ext cx="5456320" cy="3880773"/>
          </a:xfrm>
        </p:spPr>
        <p:txBody>
          <a:bodyPr>
            <a:normAutofit lnSpcReduction="10000"/>
          </a:bodyPr>
          <a:lstStyle/>
          <a:p>
            <a:pPr marL="0" indent="0">
              <a:lnSpc>
                <a:spcPct val="90000"/>
              </a:lnSpc>
              <a:buNone/>
            </a:pPr>
            <a:r>
              <a:rPr lang="en-US" sz="3400" dirty="0"/>
              <a:t>Fortified breakfast cereals, cooked oysters, white beans, dark chocolate, red meat, lentils, spinach</a:t>
            </a:r>
          </a:p>
          <a:p>
            <a:pPr>
              <a:lnSpc>
                <a:spcPct val="90000"/>
              </a:lnSpc>
            </a:pPr>
            <a:r>
              <a:rPr lang="en-US" sz="3400" dirty="0" smtClean="0"/>
              <a:t>Iron </a:t>
            </a:r>
            <a:r>
              <a:rPr lang="en-US" sz="3400" dirty="0"/>
              <a:t>Immunity helps immune cells proliferate and </a:t>
            </a:r>
            <a:r>
              <a:rPr lang="en-US" sz="3400" dirty="0" smtClean="0"/>
              <a:t>mature</a:t>
            </a:r>
            <a:endParaRPr lang="en-US" dirty="0"/>
          </a:p>
        </p:txBody>
      </p:sp>
      <p:pic>
        <p:nvPicPr>
          <p:cNvPr id="5" name="Picture 4" descr="A variety of food on a table&#10;&#10;Description automatically generated">
            <a:extLst>
              <a:ext uri="{FF2B5EF4-FFF2-40B4-BE49-F238E27FC236}">
                <a16:creationId xmlns="" xmlns:a16="http://schemas.microsoft.com/office/drawing/2014/main" id="{B51A0E4C-FCB0-4EC3-82B9-E81D87738357}"/>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r="7101" b="-2"/>
          <a:stretch/>
        </p:blipFill>
        <p:spPr>
          <a:xfrm>
            <a:off x="456617" y="1481414"/>
            <a:ext cx="5423429" cy="3882362"/>
          </a:xfrm>
          <a:prstGeom prst="rect">
            <a:avLst/>
          </a:prstGeom>
        </p:spPr>
      </p:pic>
    </p:spTree>
    <p:extLst>
      <p:ext uri="{BB962C8B-B14F-4D97-AF65-F5344CB8AC3E}">
        <p14:creationId xmlns:p14="http://schemas.microsoft.com/office/powerpoint/2010/main" val="3293979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1368" y="2170386"/>
            <a:ext cx="8596668" cy="1320800"/>
          </a:xfrm>
        </p:spPr>
        <p:txBody>
          <a:bodyPr/>
          <a:lstStyle/>
          <a:p>
            <a:r>
              <a:rPr lang="en-US" dirty="0" smtClean="0"/>
              <a:t>Crockpot beans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517" y="709448"/>
            <a:ext cx="3609484" cy="542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381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55A797-1E42-4590-A553-CC65A3D26751}"/>
              </a:ext>
            </a:extLst>
          </p:cNvPr>
          <p:cNvSpPr>
            <a:spLocks noGrp="1"/>
          </p:cNvSpPr>
          <p:nvPr>
            <p:ph type="title"/>
          </p:nvPr>
        </p:nvSpPr>
        <p:spPr>
          <a:xfrm>
            <a:off x="677334" y="609600"/>
            <a:ext cx="8596668" cy="1320800"/>
          </a:xfrm>
        </p:spPr>
        <p:txBody>
          <a:bodyPr anchor="t">
            <a:normAutofit/>
          </a:bodyPr>
          <a:lstStyle/>
          <a:p>
            <a:r>
              <a:rPr lang="en-US" dirty="0"/>
              <a:t>Immune System</a:t>
            </a:r>
          </a:p>
        </p:txBody>
      </p:sp>
      <p:sp>
        <p:nvSpPr>
          <p:cNvPr id="3" name="Content Placeholder 2">
            <a:extLst>
              <a:ext uri="{FF2B5EF4-FFF2-40B4-BE49-F238E27FC236}">
                <a16:creationId xmlns="" xmlns:a16="http://schemas.microsoft.com/office/drawing/2014/main" id="{ADB34847-B1CD-45EE-B5E8-B8796AC8977D}"/>
              </a:ext>
            </a:extLst>
          </p:cNvPr>
          <p:cNvSpPr>
            <a:spLocks noGrp="1"/>
          </p:cNvSpPr>
          <p:nvPr>
            <p:ph idx="1"/>
          </p:nvPr>
        </p:nvSpPr>
        <p:spPr>
          <a:xfrm>
            <a:off x="6446645" y="1560787"/>
            <a:ext cx="4683811" cy="4622465"/>
          </a:xfrm>
        </p:spPr>
        <p:txBody>
          <a:bodyPr>
            <a:normAutofit/>
          </a:bodyPr>
          <a:lstStyle/>
          <a:p>
            <a:pPr>
              <a:lnSpc>
                <a:spcPct val="90000"/>
              </a:lnSpc>
            </a:pPr>
            <a:r>
              <a:rPr lang="en-US" sz="2400" dirty="0"/>
              <a:t>Helps defend the body against infections</a:t>
            </a:r>
          </a:p>
          <a:p>
            <a:pPr>
              <a:lnSpc>
                <a:spcPct val="90000"/>
              </a:lnSpc>
            </a:pPr>
            <a:r>
              <a:rPr lang="en-US" sz="2400" dirty="0"/>
              <a:t>Identifies every germ </a:t>
            </a:r>
            <a:r>
              <a:rPr lang="en-US" sz="2400" dirty="0" smtClean="0"/>
              <a:t>so </a:t>
            </a:r>
            <a:r>
              <a:rPr lang="en-US" sz="2400" dirty="0"/>
              <a:t>it can recognize and </a:t>
            </a:r>
            <a:r>
              <a:rPr lang="en-US" sz="2400" dirty="0" smtClean="0"/>
              <a:t>destroy it </a:t>
            </a:r>
            <a:r>
              <a:rPr lang="en-US" sz="2400" dirty="0"/>
              <a:t>quickly </a:t>
            </a:r>
            <a:r>
              <a:rPr lang="en-US" sz="2400" dirty="0" smtClean="0"/>
              <a:t>and remember it if </a:t>
            </a:r>
            <a:r>
              <a:rPr lang="en-US" sz="2400" dirty="0"/>
              <a:t>it enter the body again</a:t>
            </a:r>
          </a:p>
          <a:p>
            <a:pPr>
              <a:lnSpc>
                <a:spcPct val="90000"/>
              </a:lnSpc>
            </a:pPr>
            <a:r>
              <a:rPr lang="en-US" sz="2400" dirty="0"/>
              <a:t>Infections like the flu and common cold must be fought many times since there are many different viruses or strains of the same type of virus</a:t>
            </a:r>
          </a:p>
          <a:p>
            <a:pPr>
              <a:lnSpc>
                <a:spcPct val="90000"/>
              </a:lnSpc>
            </a:pPr>
            <a:endParaRPr lang="en-US" dirty="0"/>
          </a:p>
          <a:p>
            <a:pPr marL="0" indent="0">
              <a:lnSpc>
                <a:spcPct val="90000"/>
              </a:lnSpc>
              <a:buNone/>
            </a:pPr>
            <a:endParaRPr lang="en-US" dirty="0"/>
          </a:p>
        </p:txBody>
      </p:sp>
      <p:pic>
        <p:nvPicPr>
          <p:cNvPr id="2050" name="Picture 2" descr="10 Amazing Facts About Your Immune System | Everyday Health">
            <a:extLst>
              <a:ext uri="{FF2B5EF4-FFF2-40B4-BE49-F238E27FC236}">
                <a16:creationId xmlns="" xmlns:a16="http://schemas.microsoft.com/office/drawing/2014/main" id="{C044C5CF-8409-40FD-8592-972946D93B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2" r="1740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33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28460BD8-AE3F-4AC9-9D0B-717052AA5D3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 xmlns:a16="http://schemas.microsoft.com/office/drawing/2014/main" id="{54420CFE-F482-466E-9E1E-C78513C0B8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 xmlns:a16="http://schemas.microsoft.com/office/drawing/2014/main" id="{5331032B-BD21-4BDA-920C-12E35805256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 xmlns:a16="http://schemas.microsoft.com/office/drawing/2014/main" id="{E7514DA3-59E7-409E-8A3B-AD097F6E56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 xmlns:a16="http://schemas.microsoft.com/office/drawing/2014/main" id="{57B9A2A6-3BE4-4599-9364-F71C5BFD61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 xmlns:a16="http://schemas.microsoft.com/office/drawing/2014/main" id="{4FD744C6-4ED8-4BC9-BF68-6BDF701C5D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 xmlns:a16="http://schemas.microsoft.com/office/drawing/2014/main" id="{092C5BAD-C911-4F8F-A1C5-470268BE6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 xmlns:a16="http://schemas.microsoft.com/office/drawing/2014/main" id="{B133D0C8-4EC4-424F-8E70-0482D5B1B6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 xmlns:a16="http://schemas.microsoft.com/office/drawing/2014/main" id="{7B1532A0-F4B3-4DE8-B18F-740CAAD25A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 xmlns:a16="http://schemas.microsoft.com/office/drawing/2014/main" id="{8EFDD162-BBBA-4062-8BBF-53DBA10913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 xmlns:a16="http://schemas.microsoft.com/office/drawing/2014/main" id="{DCFC9E65-3E19-4483-B952-25D29683CA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 xmlns:a16="http://schemas.microsoft.com/office/drawing/2014/main" id="{27577DEC-D9A5-404D-9789-702F4319B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 xmlns:a16="http://schemas.microsoft.com/office/drawing/2014/main" id="{CEEA9366-CEA8-4F23-B065-4337F0D836F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22" name="Straight Connector 21">
              <a:extLst>
                <a:ext uri="{FF2B5EF4-FFF2-40B4-BE49-F238E27FC236}">
                  <a16:creationId xmlns="" xmlns:a16="http://schemas.microsoft.com/office/drawing/2014/main" id="{904A03D6-39B4-4278-9BE1-A07E024499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36" name="Straight Connector 22">
              <a:extLst>
                <a:ext uri="{FF2B5EF4-FFF2-40B4-BE49-F238E27FC236}">
                  <a16:creationId xmlns="" xmlns:a16="http://schemas.microsoft.com/office/drawing/2014/main" id="{FBE459AF-3736-4886-82E0-9B5DA427B5E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 xmlns:a16="http://schemas.microsoft.com/office/drawing/2014/main" id="{4B6B88EF-180C-4E39-8A3F-A52E87110C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Rectangle 25">
              <a:extLst>
                <a:ext uri="{FF2B5EF4-FFF2-40B4-BE49-F238E27FC236}">
                  <a16:creationId xmlns="" xmlns:a16="http://schemas.microsoft.com/office/drawing/2014/main" id="{52DFAACF-64D0-4621-8FF4-E2F03C3E8D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 xmlns:a16="http://schemas.microsoft.com/office/drawing/2014/main" id="{36611FF0-65B3-49DB-97C6-1B72AAD0FB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7">
              <a:extLst>
                <a:ext uri="{FF2B5EF4-FFF2-40B4-BE49-F238E27FC236}">
                  <a16:creationId xmlns="" xmlns:a16="http://schemas.microsoft.com/office/drawing/2014/main" id="{0F7407FE-86B1-4890-9D80-9406FBF29E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 xmlns:a16="http://schemas.microsoft.com/office/drawing/2014/main" id="{EBD42D5B-8F87-45B3-98B3-C66944F92E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9" name="Isosceles Triangle 28">
              <a:extLst>
                <a:ext uri="{FF2B5EF4-FFF2-40B4-BE49-F238E27FC236}">
                  <a16:creationId xmlns="" xmlns:a16="http://schemas.microsoft.com/office/drawing/2014/main" id="{F5E04699-59E1-4468-9E7C-83070EEB42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 xmlns:a16="http://schemas.microsoft.com/office/drawing/2014/main" id="{F2AE8F13-9A52-4D7F-9637-321EA7CF32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 xmlns:a16="http://schemas.microsoft.com/office/drawing/2014/main" id="{0732D995-4D33-4C60-875A-C011DD497732}"/>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7200" dirty="0" smtClean="0"/>
              <a:t>Beyond Food</a:t>
            </a:r>
            <a:endParaRPr lang="en-US" sz="7200" dirty="0"/>
          </a:p>
        </p:txBody>
      </p:sp>
    </p:spTree>
    <p:extLst>
      <p:ext uri="{BB962C8B-B14F-4D97-AF65-F5344CB8AC3E}">
        <p14:creationId xmlns:p14="http://schemas.microsoft.com/office/powerpoint/2010/main" val="790115139"/>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8905D9-E827-4533-864C-1A0436A55F47}"/>
              </a:ext>
            </a:extLst>
          </p:cNvPr>
          <p:cNvSpPr>
            <a:spLocks noGrp="1"/>
          </p:cNvSpPr>
          <p:nvPr>
            <p:ph type="title"/>
          </p:nvPr>
        </p:nvSpPr>
        <p:spPr>
          <a:xfrm>
            <a:off x="677334" y="609600"/>
            <a:ext cx="8596668" cy="1320800"/>
          </a:xfrm>
        </p:spPr>
        <p:txBody>
          <a:bodyPr anchor="t">
            <a:normAutofit/>
          </a:bodyPr>
          <a:lstStyle/>
          <a:p>
            <a:r>
              <a:rPr lang="en-US" dirty="0"/>
              <a:t>Exercise</a:t>
            </a:r>
          </a:p>
        </p:txBody>
      </p:sp>
      <p:sp>
        <p:nvSpPr>
          <p:cNvPr id="3" name="Content Placeholder 2">
            <a:extLst>
              <a:ext uri="{FF2B5EF4-FFF2-40B4-BE49-F238E27FC236}">
                <a16:creationId xmlns="" xmlns:a16="http://schemas.microsoft.com/office/drawing/2014/main" id="{88E82BBF-3C37-4A99-B690-6384B3042B3C}"/>
              </a:ext>
            </a:extLst>
          </p:cNvPr>
          <p:cNvSpPr>
            <a:spLocks noGrp="1"/>
          </p:cNvSpPr>
          <p:nvPr>
            <p:ph idx="1"/>
          </p:nvPr>
        </p:nvSpPr>
        <p:spPr>
          <a:xfrm>
            <a:off x="5257800" y="2160589"/>
            <a:ext cx="4381500" cy="3881104"/>
          </a:xfrm>
        </p:spPr>
        <p:txBody>
          <a:bodyPr>
            <a:normAutofit/>
          </a:bodyPr>
          <a:lstStyle/>
          <a:p>
            <a:r>
              <a:rPr lang="en-US" sz="2400" dirty="0"/>
              <a:t>30-60 minutes of daily exercise</a:t>
            </a:r>
          </a:p>
          <a:p>
            <a:r>
              <a:rPr lang="en-US" sz="2400" dirty="0"/>
              <a:t>Improves cardiovascular health</a:t>
            </a:r>
          </a:p>
          <a:p>
            <a:r>
              <a:rPr lang="en-US" sz="2400" dirty="0"/>
              <a:t>Lowers blood pressure</a:t>
            </a:r>
          </a:p>
          <a:p>
            <a:r>
              <a:rPr lang="en-US" sz="2400" dirty="0"/>
              <a:t>Maintain weight</a:t>
            </a:r>
          </a:p>
          <a:p>
            <a:r>
              <a:rPr lang="en-US" sz="2400" dirty="0"/>
              <a:t>Protect against diseases</a:t>
            </a:r>
          </a:p>
          <a:p>
            <a:endParaRPr lang="en-US" dirty="0"/>
          </a:p>
        </p:txBody>
      </p:sp>
      <p:pic>
        <p:nvPicPr>
          <p:cNvPr id="5122" name="Picture 2" descr="What Is Physical Activity? – Human Kinetics">
            <a:extLst>
              <a:ext uri="{FF2B5EF4-FFF2-40B4-BE49-F238E27FC236}">
                <a16:creationId xmlns="" xmlns:a16="http://schemas.microsoft.com/office/drawing/2014/main" id="{DE13D944-A612-4948-96DD-EF1FA11D47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330" r="1" b="1"/>
          <a:stretch/>
        </p:blipFill>
        <p:spPr bwMode="auto">
          <a:xfrm>
            <a:off x="268334" y="1261240"/>
            <a:ext cx="4554017" cy="5259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4567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718856-B518-4E70-9A81-D1F78F12B7FC}"/>
              </a:ext>
            </a:extLst>
          </p:cNvPr>
          <p:cNvSpPr>
            <a:spLocks noGrp="1"/>
          </p:cNvSpPr>
          <p:nvPr>
            <p:ph type="title"/>
          </p:nvPr>
        </p:nvSpPr>
        <p:spPr>
          <a:xfrm>
            <a:off x="141306" y="546538"/>
            <a:ext cx="8214418" cy="840828"/>
          </a:xfrm>
        </p:spPr>
        <p:txBody>
          <a:bodyPr anchor="t">
            <a:normAutofit/>
          </a:bodyPr>
          <a:lstStyle/>
          <a:p>
            <a:r>
              <a:rPr lang="en-US" dirty="0"/>
              <a:t>Non-Smoking</a:t>
            </a:r>
          </a:p>
        </p:txBody>
      </p:sp>
      <p:pic>
        <p:nvPicPr>
          <p:cNvPr id="5" name="Picture 4" descr="A sign on a pole&#10;&#10;Description automatically generated">
            <a:extLst>
              <a:ext uri="{FF2B5EF4-FFF2-40B4-BE49-F238E27FC236}">
                <a16:creationId xmlns="" xmlns:a16="http://schemas.microsoft.com/office/drawing/2014/main" id="{3E377E5D-070F-47FC-826C-4D89265E76D5}"/>
              </a:ext>
            </a:extLst>
          </p:cNvPr>
          <p:cNvPicPr>
            <a:picLocks noChangeAspect="1"/>
          </p:cNvPicPr>
          <p:nvPr/>
        </p:nvPicPr>
        <p:blipFill>
          <a:blip r:embed="rId3">
            <a:extLst>
              <a:ext uri="{837473B0-CC2E-450A-ABE3-18F120FF3D39}">
                <a1611:picAttrSrcUrl xmlns="" xmlns:a1611="http://schemas.microsoft.com/office/drawing/2016/11/main" r:id="rId4"/>
              </a:ext>
            </a:extLst>
          </a:blip>
          <a:stretch>
            <a:fillRect/>
          </a:stretch>
        </p:blipFill>
        <p:spPr>
          <a:xfrm>
            <a:off x="525374" y="2349831"/>
            <a:ext cx="2915973" cy="2915973"/>
          </a:xfrm>
          <a:prstGeom prst="rect">
            <a:avLst/>
          </a:prstGeom>
        </p:spPr>
      </p:pic>
      <p:sp>
        <p:nvSpPr>
          <p:cNvPr id="3" name="Content Placeholder 2">
            <a:extLst>
              <a:ext uri="{FF2B5EF4-FFF2-40B4-BE49-F238E27FC236}">
                <a16:creationId xmlns="" xmlns:a16="http://schemas.microsoft.com/office/drawing/2014/main" id="{2FBDAD0C-F1CA-4844-8A23-CCA160CEDA87}"/>
              </a:ext>
            </a:extLst>
          </p:cNvPr>
          <p:cNvSpPr>
            <a:spLocks noGrp="1"/>
          </p:cNvSpPr>
          <p:nvPr>
            <p:ph idx="1"/>
          </p:nvPr>
        </p:nvSpPr>
        <p:spPr>
          <a:xfrm>
            <a:off x="4079766" y="2746426"/>
            <a:ext cx="6640786" cy="4457700"/>
          </a:xfrm>
        </p:spPr>
        <p:txBody>
          <a:bodyPr>
            <a:normAutofit/>
          </a:bodyPr>
          <a:lstStyle/>
          <a:p>
            <a:pPr marL="0" indent="0">
              <a:lnSpc>
                <a:spcPct val="90000"/>
              </a:lnSpc>
              <a:buNone/>
            </a:pPr>
            <a:r>
              <a:rPr lang="en-US" sz="2400" dirty="0"/>
              <a:t>Smoking may </a:t>
            </a:r>
            <a:r>
              <a:rPr lang="en-US" sz="2400" dirty="0" smtClean="0"/>
              <a:t>weaken the immune system </a:t>
            </a:r>
            <a:endParaRPr lang="en-US" sz="2400" dirty="0"/>
          </a:p>
          <a:p>
            <a:pPr>
              <a:lnSpc>
                <a:spcPct val="90000"/>
              </a:lnSpc>
            </a:pPr>
            <a:endParaRPr lang="en-US" dirty="0"/>
          </a:p>
        </p:txBody>
      </p:sp>
      <p:sp>
        <p:nvSpPr>
          <p:cNvPr id="6" name="TextBox 5">
            <a:extLst>
              <a:ext uri="{FF2B5EF4-FFF2-40B4-BE49-F238E27FC236}">
                <a16:creationId xmlns="" xmlns:a16="http://schemas.microsoft.com/office/drawing/2014/main" id="{23230CE4-0A26-442F-B7B1-D540055BA3C5}"/>
              </a:ext>
            </a:extLst>
          </p:cNvPr>
          <p:cNvSpPr txBox="1"/>
          <p:nvPr/>
        </p:nvSpPr>
        <p:spPr>
          <a:xfrm>
            <a:off x="1336637" y="4875249"/>
            <a:ext cx="239681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clohonet.blogspot.com/2011_06_19_archive.html">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261754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E94075-33E2-4479-B8B2-BA9CE0965DE4}"/>
              </a:ext>
            </a:extLst>
          </p:cNvPr>
          <p:cNvSpPr>
            <a:spLocks noGrp="1"/>
          </p:cNvSpPr>
          <p:nvPr>
            <p:ph type="title"/>
          </p:nvPr>
        </p:nvSpPr>
        <p:spPr>
          <a:xfrm>
            <a:off x="677334" y="609600"/>
            <a:ext cx="8596668" cy="1320800"/>
          </a:xfrm>
        </p:spPr>
        <p:txBody>
          <a:bodyPr anchor="t">
            <a:normAutofit/>
          </a:bodyPr>
          <a:lstStyle/>
          <a:p>
            <a:r>
              <a:rPr lang="en-US" dirty="0"/>
              <a:t>Alcohol Moderation</a:t>
            </a:r>
          </a:p>
        </p:txBody>
      </p:sp>
      <p:pic>
        <p:nvPicPr>
          <p:cNvPr id="7170" name="Picture 2" descr="Moderation Key to Safe Drinking - Harry S. Truman Memorial ...">
            <a:extLst>
              <a:ext uri="{FF2B5EF4-FFF2-40B4-BE49-F238E27FC236}">
                <a16:creationId xmlns="" xmlns:a16="http://schemas.microsoft.com/office/drawing/2014/main" id="{48767883-85D7-4924-AF60-B109FCEC845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6353" y="1930400"/>
            <a:ext cx="5283289" cy="363226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A87E6A7B-825D-42C1-A3D0-287696A0FFC4}"/>
              </a:ext>
            </a:extLst>
          </p:cNvPr>
          <p:cNvSpPr>
            <a:spLocks noGrp="1"/>
          </p:cNvSpPr>
          <p:nvPr>
            <p:ph idx="1"/>
          </p:nvPr>
        </p:nvSpPr>
        <p:spPr>
          <a:xfrm>
            <a:off x="5772719" y="2977227"/>
            <a:ext cx="6245861" cy="3880773"/>
          </a:xfrm>
        </p:spPr>
        <p:txBody>
          <a:bodyPr>
            <a:normAutofit/>
          </a:bodyPr>
          <a:lstStyle/>
          <a:p>
            <a:pPr marL="0" indent="0">
              <a:buNone/>
            </a:pPr>
            <a:r>
              <a:rPr lang="en-US" sz="2400" dirty="0"/>
              <a:t>Association between excessive alcohol consumption and adverse immune-related health effects such as susceptibility to pneumonia</a:t>
            </a:r>
            <a:r>
              <a:rPr lang="en-US" sz="2400" dirty="0" smtClean="0"/>
              <a:t>.</a:t>
            </a:r>
            <a:endParaRPr lang="en-US" sz="2400" dirty="0"/>
          </a:p>
        </p:txBody>
      </p:sp>
    </p:spTree>
    <p:extLst>
      <p:ext uri="{BB962C8B-B14F-4D97-AF65-F5344CB8AC3E}">
        <p14:creationId xmlns:p14="http://schemas.microsoft.com/office/powerpoint/2010/main" val="639863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408031-5457-4F5F-A4C0-0503691F2E2E}"/>
              </a:ext>
            </a:extLst>
          </p:cNvPr>
          <p:cNvSpPr>
            <a:spLocks noGrp="1"/>
          </p:cNvSpPr>
          <p:nvPr>
            <p:ph type="title"/>
          </p:nvPr>
        </p:nvSpPr>
        <p:spPr>
          <a:xfrm>
            <a:off x="677334" y="609600"/>
            <a:ext cx="8596668" cy="1320800"/>
          </a:xfrm>
        </p:spPr>
        <p:txBody>
          <a:bodyPr anchor="t">
            <a:normAutofit/>
          </a:bodyPr>
          <a:lstStyle/>
          <a:p>
            <a:r>
              <a:rPr lang="en-US" dirty="0"/>
              <a:t>Adequate Sleep</a:t>
            </a:r>
          </a:p>
        </p:txBody>
      </p:sp>
      <p:sp>
        <p:nvSpPr>
          <p:cNvPr id="3" name="Content Placeholder 2">
            <a:extLst>
              <a:ext uri="{FF2B5EF4-FFF2-40B4-BE49-F238E27FC236}">
                <a16:creationId xmlns="" xmlns:a16="http://schemas.microsoft.com/office/drawing/2014/main" id="{2741FDD9-11F1-4F37-9E98-A094474106DA}"/>
              </a:ext>
            </a:extLst>
          </p:cNvPr>
          <p:cNvSpPr>
            <a:spLocks noGrp="1"/>
          </p:cNvSpPr>
          <p:nvPr>
            <p:ph idx="1"/>
          </p:nvPr>
        </p:nvSpPr>
        <p:spPr>
          <a:xfrm>
            <a:off x="5778500" y="2160589"/>
            <a:ext cx="4831693" cy="3880773"/>
          </a:xfrm>
        </p:spPr>
        <p:txBody>
          <a:bodyPr>
            <a:noAutofit/>
          </a:bodyPr>
          <a:lstStyle/>
          <a:p>
            <a:pPr>
              <a:lnSpc>
                <a:spcPct val="90000"/>
              </a:lnSpc>
            </a:pPr>
            <a:r>
              <a:rPr lang="en-US" sz="2400" dirty="0"/>
              <a:t>Immune system releases proteins called cytokines, some of which help promote </a:t>
            </a:r>
            <a:r>
              <a:rPr lang="en-US" sz="2400" b="1" dirty="0"/>
              <a:t>sleep</a:t>
            </a:r>
            <a:r>
              <a:rPr lang="en-US" sz="2400" dirty="0"/>
              <a:t>. </a:t>
            </a:r>
          </a:p>
          <a:p>
            <a:pPr>
              <a:lnSpc>
                <a:spcPct val="90000"/>
              </a:lnSpc>
            </a:pPr>
            <a:r>
              <a:rPr lang="en-US" sz="2400" dirty="0"/>
              <a:t>Certain cytokines need to </a:t>
            </a:r>
            <a:r>
              <a:rPr lang="en-US" sz="2400" b="1" dirty="0"/>
              <a:t>increase</a:t>
            </a:r>
            <a:r>
              <a:rPr lang="en-US" sz="2400" dirty="0"/>
              <a:t> when you have an infection or inflammation, or when you're under stress.</a:t>
            </a:r>
            <a:r>
              <a:rPr lang="en-US" sz="2400" b="1" dirty="0"/>
              <a:t> </a:t>
            </a:r>
          </a:p>
          <a:p>
            <a:pPr>
              <a:lnSpc>
                <a:spcPct val="90000"/>
              </a:lnSpc>
            </a:pPr>
            <a:r>
              <a:rPr lang="en-US" sz="2400" dirty="0"/>
              <a:t>Sleep</a:t>
            </a:r>
            <a:r>
              <a:rPr lang="en-US" sz="2400" b="1" dirty="0"/>
              <a:t> </a:t>
            </a:r>
            <a:r>
              <a:rPr lang="en-US" sz="2400" dirty="0"/>
              <a:t>deprivation may decrease production protective cytokines.</a:t>
            </a:r>
          </a:p>
        </p:txBody>
      </p:sp>
      <p:pic>
        <p:nvPicPr>
          <p:cNvPr id="5" name="Picture 4" descr="A picture containing room, drawing&#10;&#10;Description automatically generated">
            <a:extLst>
              <a:ext uri="{FF2B5EF4-FFF2-40B4-BE49-F238E27FC236}">
                <a16:creationId xmlns="" xmlns:a16="http://schemas.microsoft.com/office/drawing/2014/main" id="{A88BA8EE-DEA4-4F70-A904-6C5D20F22FAC}"/>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t="8026" r="3" b="6246"/>
          <a:stretch/>
        </p:blipFill>
        <p:spPr>
          <a:xfrm>
            <a:off x="206283" y="1930400"/>
            <a:ext cx="5423429" cy="3882362"/>
          </a:xfrm>
          <a:prstGeom prst="rect">
            <a:avLst/>
          </a:prstGeom>
        </p:spPr>
      </p:pic>
    </p:spTree>
    <p:extLst>
      <p:ext uri="{BB962C8B-B14F-4D97-AF65-F5344CB8AC3E}">
        <p14:creationId xmlns:p14="http://schemas.microsoft.com/office/powerpoint/2010/main" val="1996236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726089-9B93-4230-90DB-2C6CC9C8E84E}"/>
              </a:ext>
            </a:extLst>
          </p:cNvPr>
          <p:cNvSpPr>
            <a:spLocks noGrp="1"/>
          </p:cNvSpPr>
          <p:nvPr>
            <p:ph type="title"/>
          </p:nvPr>
        </p:nvSpPr>
        <p:spPr>
          <a:xfrm>
            <a:off x="677334" y="609600"/>
            <a:ext cx="8596668" cy="1320800"/>
          </a:xfrm>
        </p:spPr>
        <p:txBody>
          <a:bodyPr anchor="t">
            <a:normAutofit/>
          </a:bodyPr>
          <a:lstStyle/>
          <a:p>
            <a:r>
              <a:rPr lang="en-US" dirty="0"/>
              <a:t>Proper Handwashing</a:t>
            </a:r>
          </a:p>
        </p:txBody>
      </p:sp>
      <p:pic>
        <p:nvPicPr>
          <p:cNvPr id="8194" name="Picture 2" descr="CDC on Twitter: &quot;Teach kids the five easy steps for handwashing ...">
            <a:extLst>
              <a:ext uri="{FF2B5EF4-FFF2-40B4-BE49-F238E27FC236}">
                <a16:creationId xmlns="" xmlns:a16="http://schemas.microsoft.com/office/drawing/2014/main" id="{A3224D30-604F-4B8D-A76D-D51032AC5BA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7873" y="1955751"/>
            <a:ext cx="5283289" cy="297185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 xmlns:a16="http://schemas.microsoft.com/office/drawing/2014/main" id="{A39065B3-4296-4E50-9CC2-C4BCC7D05929}"/>
              </a:ext>
            </a:extLst>
          </p:cNvPr>
          <p:cNvSpPr>
            <a:spLocks noGrp="1"/>
          </p:cNvSpPr>
          <p:nvPr>
            <p:ph idx="1"/>
          </p:nvPr>
        </p:nvSpPr>
        <p:spPr>
          <a:xfrm>
            <a:off x="5765800" y="1663701"/>
            <a:ext cx="4508499" cy="4377662"/>
          </a:xfrm>
        </p:spPr>
        <p:txBody>
          <a:bodyPr>
            <a:noAutofit/>
          </a:bodyPr>
          <a:lstStyle/>
          <a:p>
            <a:pPr>
              <a:buAutoNum type="arabicPeriod"/>
            </a:pPr>
            <a:r>
              <a:rPr lang="en-US" dirty="0"/>
              <a:t>Wet your hands with clean, running water (warm or cold)</a:t>
            </a:r>
          </a:p>
          <a:p>
            <a:pPr>
              <a:buAutoNum type="arabicPeriod"/>
            </a:pPr>
            <a:r>
              <a:rPr lang="en-US" dirty="0"/>
              <a:t>Turn off the tap and apply soap</a:t>
            </a:r>
          </a:p>
          <a:p>
            <a:pPr>
              <a:buAutoNum type="arabicPeriod"/>
            </a:pPr>
            <a:r>
              <a:rPr lang="en-US" dirty="0"/>
              <a:t>Lather your hands by rubbing them together with the soap. </a:t>
            </a:r>
          </a:p>
          <a:p>
            <a:pPr>
              <a:buAutoNum type="arabicPeriod"/>
            </a:pPr>
            <a:r>
              <a:rPr lang="en-US" dirty="0"/>
              <a:t>Lather the backs of your hands, between your fingers, and under your nails.</a:t>
            </a:r>
          </a:p>
          <a:p>
            <a:pPr>
              <a:buAutoNum type="arabicPeriod"/>
            </a:pPr>
            <a:r>
              <a:rPr lang="en-US" dirty="0"/>
              <a:t> Scrub your</a:t>
            </a:r>
            <a:r>
              <a:rPr lang="en-US" b="1" dirty="0"/>
              <a:t> </a:t>
            </a:r>
            <a:r>
              <a:rPr lang="en-US" dirty="0"/>
              <a:t>hands</a:t>
            </a:r>
            <a:r>
              <a:rPr lang="en-US" b="1" dirty="0"/>
              <a:t> </a:t>
            </a:r>
            <a:r>
              <a:rPr lang="en-US" dirty="0"/>
              <a:t>for at least 20 seconds.</a:t>
            </a:r>
          </a:p>
          <a:p>
            <a:r>
              <a:rPr lang="en-US" dirty="0"/>
              <a:t>Rinse your hands well under clean, running water.</a:t>
            </a:r>
          </a:p>
          <a:p>
            <a:r>
              <a:rPr lang="en-US" dirty="0"/>
              <a:t>Dry your hands using a clean towel or air dry them.</a:t>
            </a:r>
          </a:p>
          <a:p>
            <a:pPr>
              <a:buAutoNum type="arabicPeriod"/>
            </a:pPr>
            <a:endParaRPr lang="en-US" dirty="0"/>
          </a:p>
        </p:txBody>
      </p:sp>
    </p:spTree>
    <p:extLst>
      <p:ext uri="{BB962C8B-B14F-4D97-AF65-F5344CB8AC3E}">
        <p14:creationId xmlns:p14="http://schemas.microsoft.com/office/powerpoint/2010/main" val="2607844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8FECD3-FEFF-4D15-AB3D-FDA2005F9EB0}"/>
              </a:ext>
            </a:extLst>
          </p:cNvPr>
          <p:cNvSpPr>
            <a:spLocks noGrp="1"/>
          </p:cNvSpPr>
          <p:nvPr>
            <p:ph type="title"/>
          </p:nvPr>
        </p:nvSpPr>
        <p:spPr>
          <a:xfrm>
            <a:off x="677334" y="609600"/>
            <a:ext cx="8596668" cy="1320800"/>
          </a:xfrm>
        </p:spPr>
        <p:txBody>
          <a:bodyPr anchor="t">
            <a:normAutofit/>
          </a:bodyPr>
          <a:lstStyle/>
          <a:p>
            <a:r>
              <a:rPr lang="en-US" dirty="0"/>
              <a:t>Minimizing Stress</a:t>
            </a:r>
          </a:p>
        </p:txBody>
      </p:sp>
      <p:sp>
        <p:nvSpPr>
          <p:cNvPr id="3" name="Content Placeholder 2">
            <a:extLst>
              <a:ext uri="{FF2B5EF4-FFF2-40B4-BE49-F238E27FC236}">
                <a16:creationId xmlns="" xmlns:a16="http://schemas.microsoft.com/office/drawing/2014/main" id="{5FE3D93C-FDC3-440E-8033-F33D9D803108}"/>
              </a:ext>
            </a:extLst>
          </p:cNvPr>
          <p:cNvSpPr>
            <a:spLocks noGrp="1"/>
          </p:cNvSpPr>
          <p:nvPr>
            <p:ph idx="1"/>
          </p:nvPr>
        </p:nvSpPr>
        <p:spPr>
          <a:xfrm>
            <a:off x="6730424" y="1088534"/>
            <a:ext cx="3125213" cy="3880773"/>
          </a:xfrm>
        </p:spPr>
        <p:txBody>
          <a:bodyPr>
            <a:noAutofit/>
          </a:bodyPr>
          <a:lstStyle/>
          <a:p>
            <a:pPr marL="0" indent="0">
              <a:buNone/>
            </a:pPr>
            <a:r>
              <a:rPr lang="en-US" sz="2200" dirty="0"/>
              <a:t>Relaxation techniques:</a:t>
            </a:r>
          </a:p>
          <a:p>
            <a:r>
              <a:rPr lang="en-US" sz="2200" dirty="0"/>
              <a:t>Deep breaths</a:t>
            </a:r>
          </a:p>
          <a:p>
            <a:r>
              <a:rPr lang="en-US" sz="2200" dirty="0"/>
              <a:t>Muscle relaxation</a:t>
            </a:r>
          </a:p>
          <a:p>
            <a:r>
              <a:rPr lang="en-US" sz="2200" dirty="0"/>
              <a:t>Mindfulness meditation</a:t>
            </a:r>
          </a:p>
          <a:p>
            <a:r>
              <a:rPr lang="en-US" sz="2200" dirty="0"/>
              <a:t>Yoga and tai chi</a:t>
            </a:r>
          </a:p>
          <a:p>
            <a:r>
              <a:rPr lang="en-US" sz="2200" dirty="0"/>
              <a:t>Repetitive prayer</a:t>
            </a:r>
          </a:p>
          <a:p>
            <a:r>
              <a:rPr lang="en-US" sz="2200" dirty="0"/>
              <a:t>Guided Imagery</a:t>
            </a:r>
          </a:p>
          <a:p>
            <a:r>
              <a:rPr lang="en-US" sz="2200" dirty="0"/>
              <a:t>Ask for help when needed or overwhelmed</a:t>
            </a:r>
          </a:p>
        </p:txBody>
      </p:sp>
      <p:pic>
        <p:nvPicPr>
          <p:cNvPr id="9218" name="Picture 2" descr="Creating a Low-Stress Environment &amp; Minimizing Crises [Free ...">
            <a:extLst>
              <a:ext uri="{FF2B5EF4-FFF2-40B4-BE49-F238E27FC236}">
                <a16:creationId xmlns="" xmlns:a16="http://schemas.microsoft.com/office/drawing/2014/main" id="{D4222DCD-65AE-44D1-867B-082882F327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40"/>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5522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B4DE830A-B531-4A3B-96F6-0ECE88B08555}"/>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 xmlns:a16="http://schemas.microsoft.com/office/drawing/2014/main" id="{2813DF2C-461A-4A8F-9679-A172790D1F3A}"/>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 xmlns:a16="http://schemas.microsoft.com/office/drawing/2014/main" id="{54CD3A85-C039-4249-86E4-1EB9318B5495}"/>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 xmlns:a16="http://schemas.microsoft.com/office/drawing/2014/main" id="{887EA6D2-2883-42C2-993D-094CA6D65DA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 xmlns:a16="http://schemas.microsoft.com/office/drawing/2014/main" id="{3B895046-636F-4D1B-ACA4-29AA0CB332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 xmlns:a16="http://schemas.microsoft.com/office/drawing/2014/main" id="{C6B0CDE3-E054-4EDD-A43B-F96843D8BF5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 xmlns:a16="http://schemas.microsoft.com/office/drawing/2014/main" id="{3B66B1A2-F145-4C9B-85CC-4BF30D58CB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 xmlns:a16="http://schemas.microsoft.com/office/drawing/2014/main" id="{5D4FC972-94B3-4035-8D31-E668C132B411}"/>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 xmlns:a16="http://schemas.microsoft.com/office/drawing/2014/main" id="{374B9941-AFBE-4A77-A50E-B6EA04A746A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 xmlns:a16="http://schemas.microsoft.com/office/drawing/2014/main" id="{27A982C5-2C38-4CE9-BC18-94697AD657F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 xmlns:a16="http://schemas.microsoft.com/office/drawing/2014/main" id="{0060D8D1-7BB1-498F-AFBB-ADAC130A9E9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 xmlns:a16="http://schemas.microsoft.com/office/drawing/2014/main" id="{8BDA7413-6224-45E0-B36A-2ED4B9BCAC41}"/>
              </a:ext>
            </a:extLst>
          </p:cNvPr>
          <p:cNvSpPr>
            <a:spLocks noGrp="1"/>
          </p:cNvSpPr>
          <p:nvPr>
            <p:ph type="title"/>
          </p:nvPr>
        </p:nvSpPr>
        <p:spPr>
          <a:xfrm>
            <a:off x="6094855" y="1261331"/>
            <a:ext cx="3497565" cy="3002662"/>
          </a:xfrm>
        </p:spPr>
        <p:txBody>
          <a:bodyPr vert="horz" lIns="91440" tIns="45720" rIns="91440" bIns="45720" rtlCol="0" anchor="b">
            <a:normAutofit/>
          </a:bodyPr>
          <a:lstStyle/>
          <a:p>
            <a:r>
              <a:rPr lang="en-US" sz="4400" kern="1200">
                <a:solidFill>
                  <a:schemeClr val="accent1"/>
                </a:solidFill>
                <a:latin typeface="+mj-lt"/>
                <a:ea typeface="+mj-ea"/>
                <a:cs typeface="+mj-cs"/>
              </a:rPr>
              <a:t>Questions?</a:t>
            </a:r>
          </a:p>
        </p:txBody>
      </p:sp>
      <p:sp>
        <p:nvSpPr>
          <p:cNvPr id="22" name="Isosceles Triangle 21">
            <a:extLst>
              <a:ext uri="{FF2B5EF4-FFF2-40B4-BE49-F238E27FC236}">
                <a16:creationId xmlns="" xmlns:a16="http://schemas.microsoft.com/office/drawing/2014/main" id="{AA330523-F25B-4007-B3E5-ABB5637D16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Content Placeholder 4" descr="A picture containing drawing&#10;&#10;Description automatically generated">
            <a:extLst>
              <a:ext uri="{FF2B5EF4-FFF2-40B4-BE49-F238E27FC236}">
                <a16:creationId xmlns="" xmlns:a16="http://schemas.microsoft.com/office/drawing/2014/main" id="{3652C434-4DDB-4D7D-9C47-3DD3A52AF7D6}"/>
              </a:ext>
            </a:extLst>
          </p:cNvPr>
          <p:cNvPicPr>
            <a:picLocks noGrp="1" noChangeAspect="1"/>
          </p:cNvPicPr>
          <p:nvPr>
            <p:ph idx="1"/>
          </p:nvPr>
        </p:nvPicPr>
        <p:blipFill>
          <a:blip r:embed="rId3">
            <a:extLst>
              <a:ext uri="{837473B0-CC2E-450A-ABE3-18F120FF3D39}">
                <a1611:picAttrSrcUrl xmlns="" xmlns:a1611="http://schemas.microsoft.com/office/drawing/2016/11/main" r:id="rId4"/>
              </a:ext>
            </a:extLst>
          </a:blip>
          <a:stretch>
            <a:fillRect/>
          </a:stretch>
        </p:blipFill>
        <p:spPr>
          <a:xfrm>
            <a:off x="1440617" y="1261330"/>
            <a:ext cx="4335340" cy="4335340"/>
          </a:xfrm>
          <a:prstGeom prst="rect">
            <a:avLst/>
          </a:prstGeom>
        </p:spPr>
      </p:pic>
    </p:spTree>
    <p:extLst>
      <p:ext uri="{BB962C8B-B14F-4D97-AF65-F5344CB8AC3E}">
        <p14:creationId xmlns:p14="http://schemas.microsoft.com/office/powerpoint/2010/main" val="1158669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 name="Group 35">
            <a:extLst>
              <a:ext uri="{FF2B5EF4-FFF2-40B4-BE49-F238E27FC236}">
                <a16:creationId xmlns="" xmlns:a16="http://schemas.microsoft.com/office/drawing/2014/main" id="{28460BD8-AE3F-4AC9-9D0B-717052AA5D3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37" name="Straight Connector 36">
              <a:extLst>
                <a:ext uri="{FF2B5EF4-FFF2-40B4-BE49-F238E27FC236}">
                  <a16:creationId xmlns="" xmlns:a16="http://schemas.microsoft.com/office/drawing/2014/main" id="{54420CFE-F482-466E-9E1E-C78513C0B8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 xmlns:a16="http://schemas.microsoft.com/office/drawing/2014/main" id="{5331032B-BD21-4BDA-920C-12E35805256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9" name="Rectangle 23">
              <a:extLst>
                <a:ext uri="{FF2B5EF4-FFF2-40B4-BE49-F238E27FC236}">
                  <a16:creationId xmlns="" xmlns:a16="http://schemas.microsoft.com/office/drawing/2014/main" id="{E7514DA3-59E7-409E-8A3B-AD097F6E56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Rectangle 25">
              <a:extLst>
                <a:ext uri="{FF2B5EF4-FFF2-40B4-BE49-F238E27FC236}">
                  <a16:creationId xmlns="" xmlns:a16="http://schemas.microsoft.com/office/drawing/2014/main" id="{57B9A2A6-3BE4-4599-9364-F71C5BFD61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40">
              <a:extLst>
                <a:ext uri="{FF2B5EF4-FFF2-40B4-BE49-F238E27FC236}">
                  <a16:creationId xmlns="" xmlns:a16="http://schemas.microsoft.com/office/drawing/2014/main" id="{4FD744C6-4ED8-4BC9-BF68-6BDF701C5D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Rectangle 27">
              <a:extLst>
                <a:ext uri="{FF2B5EF4-FFF2-40B4-BE49-F238E27FC236}">
                  <a16:creationId xmlns="" xmlns:a16="http://schemas.microsoft.com/office/drawing/2014/main" id="{092C5BAD-C911-4F8F-A1C5-470268BE6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8">
              <a:extLst>
                <a:ext uri="{FF2B5EF4-FFF2-40B4-BE49-F238E27FC236}">
                  <a16:creationId xmlns="" xmlns:a16="http://schemas.microsoft.com/office/drawing/2014/main" id="{B133D0C8-4EC4-424F-8E70-0482D5B1B6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9">
              <a:extLst>
                <a:ext uri="{FF2B5EF4-FFF2-40B4-BE49-F238E27FC236}">
                  <a16:creationId xmlns="" xmlns:a16="http://schemas.microsoft.com/office/drawing/2014/main" id="{7B1532A0-F4B3-4DE8-B18F-740CAAD25A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Isosceles Triangle 44">
              <a:extLst>
                <a:ext uri="{FF2B5EF4-FFF2-40B4-BE49-F238E27FC236}">
                  <a16:creationId xmlns="" xmlns:a16="http://schemas.microsoft.com/office/drawing/2014/main" id="{8EFDD162-BBBA-4062-8BBF-53DBA10913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 xmlns:a16="http://schemas.microsoft.com/office/drawing/2014/main" id="{DCFC9E65-3E19-4483-B952-25D29683CA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63" name="Rectangle 47">
            <a:extLst>
              <a:ext uri="{FF2B5EF4-FFF2-40B4-BE49-F238E27FC236}">
                <a16:creationId xmlns="" xmlns:a16="http://schemas.microsoft.com/office/drawing/2014/main" id="{9179DE42-5613-4B35-A1E6-6CCBAA13C74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49">
            <a:extLst>
              <a:ext uri="{FF2B5EF4-FFF2-40B4-BE49-F238E27FC236}">
                <a16:creationId xmlns="" xmlns:a16="http://schemas.microsoft.com/office/drawing/2014/main" id="{EB898B32-3891-4C3A-8F58-C5969D2E903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flipH="1">
            <a:off x="95245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 xmlns:a16="http://schemas.microsoft.com/office/drawing/2014/main" id="{4AE4806D-B8F9-4679-A68A-9BD21C01A30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1267"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4" name="Rectangle 23">
            <a:extLst>
              <a:ext uri="{FF2B5EF4-FFF2-40B4-BE49-F238E27FC236}">
                <a16:creationId xmlns="" xmlns:a16="http://schemas.microsoft.com/office/drawing/2014/main" id="{52FB45E9-914E-4471-AC87-E475CD5176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25887"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5">
            <a:extLst>
              <a:ext uri="{FF2B5EF4-FFF2-40B4-BE49-F238E27FC236}">
                <a16:creationId xmlns="" xmlns:a16="http://schemas.microsoft.com/office/drawing/2014/main" id="{C310626D-5743-49D4-8F7D-88C4F8F05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2271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Isosceles Triangle 57">
            <a:extLst>
              <a:ext uri="{FF2B5EF4-FFF2-40B4-BE49-F238E27FC236}">
                <a16:creationId xmlns="" xmlns:a16="http://schemas.microsoft.com/office/drawing/2014/main" id="{3C195FC1-B568-4C72-9902-34CB35DDD7A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22712"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Rectangle 27">
            <a:extLst>
              <a:ext uri="{FF2B5EF4-FFF2-40B4-BE49-F238E27FC236}">
                <a16:creationId xmlns="" xmlns:a16="http://schemas.microsoft.com/office/drawing/2014/main" id="{EF2BDF77-362C-43F0-8CBB-A969EC2AE0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25886"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Isosceles Triangle 61">
            <a:extLst>
              <a:ext uri="{FF2B5EF4-FFF2-40B4-BE49-F238E27FC236}">
                <a16:creationId xmlns="" xmlns:a16="http://schemas.microsoft.com/office/drawing/2014/main" id="{4BE96B01-3929-432D-B8C2-ADBCB74C2E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7925887"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4" name="Freeform: Shape 63">
            <a:extLst>
              <a:ext uri="{FF2B5EF4-FFF2-40B4-BE49-F238E27FC236}">
                <a16:creationId xmlns="" xmlns:a16="http://schemas.microsoft.com/office/drawing/2014/main" id="{2A6FCDE6-CDE2-4C51-B18E-A95CFB6797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AD993036-A431-4449-B416-0F7666ED7D3D}"/>
              </a:ext>
            </a:extLst>
          </p:cNvPr>
          <p:cNvSpPr>
            <a:spLocks noGrp="1"/>
          </p:cNvSpPr>
          <p:nvPr>
            <p:ph type="title"/>
          </p:nvPr>
        </p:nvSpPr>
        <p:spPr>
          <a:xfrm>
            <a:off x="1554120" y="1020871"/>
            <a:ext cx="6960759" cy="2849671"/>
          </a:xfrm>
        </p:spPr>
        <p:txBody>
          <a:bodyPr vert="horz" lIns="91440" tIns="45720" rIns="91440" bIns="45720" rtlCol="0" anchor="b">
            <a:normAutofit/>
          </a:bodyPr>
          <a:lstStyle/>
          <a:p>
            <a:r>
              <a:rPr lang="en-US" sz="6600">
                <a:solidFill>
                  <a:srgbClr val="FFFFFF"/>
                </a:solidFill>
              </a:rPr>
              <a:t>Thank you </a:t>
            </a:r>
            <a:r>
              <a:rPr lang="en-US" sz="6600">
                <a:solidFill>
                  <a:srgbClr val="FFFFFF"/>
                </a:solidFill>
                <a:sym typeface="Wingdings" panose="05000000000000000000" pitchFamily="2" charset="2"/>
              </a:rPr>
              <a:t></a:t>
            </a:r>
            <a:endParaRPr lang="en-US" sz="6600">
              <a:solidFill>
                <a:srgbClr val="FFFFFF"/>
              </a:solidFill>
            </a:endParaRPr>
          </a:p>
        </p:txBody>
      </p:sp>
      <p:sp>
        <p:nvSpPr>
          <p:cNvPr id="66" name="Isosceles Triangle 65">
            <a:extLst>
              <a:ext uri="{FF2B5EF4-FFF2-40B4-BE49-F238E27FC236}">
                <a16:creationId xmlns="" xmlns:a16="http://schemas.microsoft.com/office/drawing/2014/main" id="{9D2E8756-2465-473A-BA2A-2DB1D62247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992146"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499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D83912-871C-4C91-AA4F-A633FBDC96B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 xmlns:a16="http://schemas.microsoft.com/office/drawing/2014/main" id="{2E0B1061-878B-4021-A344-D3C0C19BB059}"/>
              </a:ext>
            </a:extLst>
          </p:cNvPr>
          <p:cNvSpPr>
            <a:spLocks noGrp="1"/>
          </p:cNvSpPr>
          <p:nvPr>
            <p:ph idx="1"/>
          </p:nvPr>
        </p:nvSpPr>
        <p:spPr>
          <a:xfrm>
            <a:off x="254000" y="1295400"/>
            <a:ext cx="9740900" cy="5410200"/>
          </a:xfrm>
        </p:spPr>
        <p:txBody>
          <a:bodyPr>
            <a:normAutofit fontScale="55000" lnSpcReduction="20000"/>
          </a:bodyPr>
          <a:lstStyle/>
          <a:p>
            <a:pPr marL="0" indent="-457200">
              <a:lnSpc>
                <a:spcPct val="120000"/>
              </a:lnSpc>
              <a:spcBef>
                <a:spcPts val="0"/>
              </a:spcBef>
              <a:buNone/>
            </a:pPr>
            <a:r>
              <a:rPr lang="en-US" sz="2000" dirty="0"/>
              <a:t>Albin, J. (2020, April). Quarantine cuisine: Easy meals to support a healthy immune system: COVID: Prevention: UT Southwestern Medical Center. Retrieved June 16, 2020, from </a:t>
            </a:r>
            <a:r>
              <a:rPr lang="en-US" sz="2000" dirty="0">
                <a:hlinkClick r:id="rId2"/>
              </a:rPr>
              <a:t>https://utswmed.org/medblog/easy-immune-boosting-food-covid19/</a:t>
            </a:r>
            <a:endParaRPr lang="en-US" sz="2000" dirty="0"/>
          </a:p>
          <a:p>
            <a:pPr marL="0" indent="-457200">
              <a:lnSpc>
                <a:spcPct val="120000"/>
              </a:lnSpc>
              <a:spcBef>
                <a:spcPts val="0"/>
              </a:spcBef>
              <a:buNone/>
            </a:pPr>
            <a:endParaRPr lang="en-US" sz="2000" dirty="0"/>
          </a:p>
          <a:p>
            <a:pPr marL="0" indent="-457200">
              <a:lnSpc>
                <a:spcPct val="120000"/>
              </a:lnSpc>
              <a:spcBef>
                <a:spcPts val="0"/>
              </a:spcBef>
              <a:buNone/>
            </a:pPr>
            <a:r>
              <a:rPr lang="en-US" sz="2000" dirty="0"/>
              <a:t>Center for Disease Control and Prevention. (2020, April 02). When and How to Wash Your Hands. Retrieved June 16, 2020, from </a:t>
            </a:r>
            <a:r>
              <a:rPr lang="en-US" sz="2000" dirty="0">
                <a:hlinkClick r:id="rId3"/>
              </a:rPr>
              <a:t>https://www.cdc.gov/handwashing/when-how-handwashing.html</a:t>
            </a:r>
            <a:endParaRPr lang="en-US" sz="2000" dirty="0"/>
          </a:p>
          <a:p>
            <a:pPr marL="0" indent="0">
              <a:lnSpc>
                <a:spcPct val="120000"/>
              </a:lnSpc>
              <a:spcBef>
                <a:spcPts val="0"/>
              </a:spcBef>
              <a:buNone/>
            </a:pPr>
            <a:endParaRPr lang="en-US" sz="2000" dirty="0"/>
          </a:p>
          <a:p>
            <a:pPr marL="0" indent="-457200">
              <a:lnSpc>
                <a:spcPct val="120000"/>
              </a:lnSpc>
              <a:spcBef>
                <a:spcPts val="0"/>
              </a:spcBef>
              <a:buNone/>
            </a:pPr>
            <a:r>
              <a:rPr lang="en-US" sz="2000" dirty="0"/>
              <a:t>Department of Health &amp; Human Services. (2014, March 30). Immune system. Retrieved from </a:t>
            </a:r>
            <a:r>
              <a:rPr lang="en-US" sz="2000" dirty="0">
                <a:hlinkClick r:id="rId4"/>
              </a:rPr>
              <a:t>https://www.betterhealth.vic.gov.au/health/conditionsandtreatments/immune-system</a:t>
            </a:r>
            <a:endParaRPr lang="en-US" sz="2000" dirty="0"/>
          </a:p>
          <a:p>
            <a:pPr marL="0" indent="-457200">
              <a:lnSpc>
                <a:spcPct val="120000"/>
              </a:lnSpc>
              <a:spcBef>
                <a:spcPts val="0"/>
              </a:spcBef>
              <a:buNone/>
            </a:pPr>
            <a:endParaRPr lang="en-US" sz="2000" dirty="0"/>
          </a:p>
          <a:p>
            <a:pPr marL="0" indent="-457200">
              <a:lnSpc>
                <a:spcPct val="120000"/>
              </a:lnSpc>
              <a:spcBef>
                <a:spcPts val="0"/>
              </a:spcBef>
              <a:buNone/>
            </a:pPr>
            <a:r>
              <a:rPr lang="en-US" sz="2000" dirty="0"/>
              <a:t>Harvard Health Publishing. (2014). How to boost your immune system. Retrieved June 16, 2020, from </a:t>
            </a:r>
            <a:r>
              <a:rPr lang="en-US" sz="2000" dirty="0">
                <a:hlinkClick r:id="rId5"/>
              </a:rPr>
              <a:t>https://www.health.harvard.edu/staying-healthy/how-to-boost-your-immune-system</a:t>
            </a:r>
            <a:endParaRPr lang="en-US" sz="2000" dirty="0"/>
          </a:p>
          <a:p>
            <a:pPr indent="-457200">
              <a:lnSpc>
                <a:spcPct val="120000"/>
              </a:lnSpc>
              <a:spcBef>
                <a:spcPts val="0"/>
              </a:spcBef>
            </a:pPr>
            <a:endParaRPr lang="en-US" sz="2000" dirty="0"/>
          </a:p>
          <a:p>
            <a:pPr marL="0" indent="-457200">
              <a:lnSpc>
                <a:spcPct val="120000"/>
              </a:lnSpc>
              <a:spcBef>
                <a:spcPts val="0"/>
              </a:spcBef>
              <a:buNone/>
            </a:pPr>
            <a:r>
              <a:rPr lang="en-US" sz="2000" dirty="0"/>
              <a:t>Huang, Z., Liu, Y., Qi, G., Brand, D., &amp; Zheng, S. (2018, September 6). Role of Vitamin A in the Immune System. Retrieved June 16, 2020, from </a:t>
            </a:r>
            <a:r>
              <a:rPr lang="en-US" sz="2000" dirty="0">
                <a:hlinkClick r:id="rId6"/>
              </a:rPr>
              <a:t>https://www.ncbi.nlm.nih.gov/pmc/articles/PMC6162863/</a:t>
            </a:r>
            <a:endParaRPr lang="en-US" sz="2000" dirty="0"/>
          </a:p>
          <a:p>
            <a:pPr marL="0" indent="-457200">
              <a:lnSpc>
                <a:spcPct val="120000"/>
              </a:lnSpc>
              <a:spcBef>
                <a:spcPts val="0"/>
              </a:spcBef>
              <a:buNone/>
            </a:pPr>
            <a:endParaRPr lang="en-US" sz="2000" dirty="0"/>
          </a:p>
          <a:p>
            <a:pPr marL="0" indent="-457200">
              <a:lnSpc>
                <a:spcPct val="120000"/>
              </a:lnSpc>
              <a:spcBef>
                <a:spcPts val="0"/>
              </a:spcBef>
              <a:buNone/>
            </a:pPr>
            <a:r>
              <a:rPr lang="en-US" sz="2000" dirty="0"/>
              <a:t>Lee, G., &amp; Han, S. (2018, November 1). The Role of Vitamin E in Immunity. Retrieved June 16, 2020, from </a:t>
            </a:r>
            <a:r>
              <a:rPr lang="en-US" sz="2000" dirty="0">
                <a:hlinkClick r:id="rId7"/>
              </a:rPr>
              <a:t>https://www.ncbi.nlm.nih.gov/pmc/articles/PMC6266234/</a:t>
            </a:r>
            <a:endParaRPr lang="en-US" sz="2000" dirty="0"/>
          </a:p>
          <a:p>
            <a:pPr indent="-457200">
              <a:lnSpc>
                <a:spcPct val="120000"/>
              </a:lnSpc>
              <a:spcBef>
                <a:spcPts val="0"/>
              </a:spcBef>
            </a:pPr>
            <a:endParaRPr lang="en-US" sz="2000" dirty="0"/>
          </a:p>
          <a:p>
            <a:pPr marL="0" indent="-457200">
              <a:lnSpc>
                <a:spcPct val="120000"/>
              </a:lnSpc>
              <a:spcBef>
                <a:spcPts val="0"/>
              </a:spcBef>
              <a:buNone/>
            </a:pPr>
            <a:r>
              <a:rPr lang="en-US" sz="2000" dirty="0" err="1"/>
              <a:t>Meydani</a:t>
            </a:r>
            <a:r>
              <a:rPr lang="en-US" sz="2000" dirty="0"/>
              <a:t>, R. (1993). Vitamin B6 and Immune Competence. Retrieved June 16, 2020, from </a:t>
            </a:r>
            <a:r>
              <a:rPr lang="en-US" sz="2000" dirty="0">
                <a:hlinkClick r:id="rId8"/>
              </a:rPr>
              <a:t>https://pubmed.ncbi.nlm.nih.gov/8302491/</a:t>
            </a:r>
            <a:endParaRPr lang="en-US" sz="2000" dirty="0"/>
          </a:p>
          <a:p>
            <a:pPr marL="0" indent="-457200">
              <a:lnSpc>
                <a:spcPct val="120000"/>
              </a:lnSpc>
              <a:spcBef>
                <a:spcPts val="0"/>
              </a:spcBef>
              <a:buNone/>
            </a:pPr>
            <a:endParaRPr lang="en-US" sz="2000" dirty="0"/>
          </a:p>
          <a:p>
            <a:pPr marL="0" indent="-457200">
              <a:lnSpc>
                <a:spcPct val="120000"/>
              </a:lnSpc>
              <a:spcBef>
                <a:spcPts val="0"/>
              </a:spcBef>
              <a:buNone/>
            </a:pPr>
            <a:r>
              <a:rPr lang="en-US" sz="2000" dirty="0"/>
              <a:t>National Institutes of Health. (2007). Office of Dietary Supplements - Zinc. Retrieved June 16, 2020, from </a:t>
            </a:r>
            <a:r>
              <a:rPr lang="en-US" sz="2000" dirty="0">
                <a:hlinkClick r:id="rId9"/>
              </a:rPr>
              <a:t>https://ods.od.nih.gov/factsheets/Zinc-HealthProfessional/</a:t>
            </a:r>
            <a:endParaRPr lang="en-US" sz="2000" dirty="0"/>
          </a:p>
          <a:p>
            <a:pPr indent="-457200">
              <a:lnSpc>
                <a:spcPct val="120000"/>
              </a:lnSpc>
              <a:spcBef>
                <a:spcPts val="0"/>
              </a:spcBef>
            </a:pPr>
            <a:endParaRPr lang="en-US" sz="2000" dirty="0"/>
          </a:p>
          <a:p>
            <a:pPr marL="0" indent="-457200">
              <a:lnSpc>
                <a:spcPct val="120000"/>
              </a:lnSpc>
              <a:spcBef>
                <a:spcPts val="0"/>
              </a:spcBef>
              <a:buNone/>
            </a:pPr>
            <a:r>
              <a:rPr lang="en-US" sz="2000" dirty="0"/>
              <a:t>Sarkar, D., Jung, M., &amp; Wang, H. (2015). Alcohol and the Immune System. Retrieved June 16, 2020, from </a:t>
            </a:r>
            <a:r>
              <a:rPr lang="en-US" sz="2000" dirty="0">
                <a:hlinkClick r:id="rId10"/>
              </a:rPr>
              <a:t>https://www.ncbi.nlm.nih.gov/pmc/articles/PMC4590612/</a:t>
            </a:r>
            <a:endParaRPr lang="en-US" sz="2000" dirty="0"/>
          </a:p>
          <a:p>
            <a:pPr marL="0" indent="-457200">
              <a:lnSpc>
                <a:spcPct val="120000"/>
              </a:lnSpc>
              <a:spcBef>
                <a:spcPts val="0"/>
              </a:spcBef>
              <a:buNone/>
            </a:pPr>
            <a:endParaRPr lang="en-US" sz="2000" dirty="0"/>
          </a:p>
          <a:p>
            <a:pPr marL="0" indent="-457200">
              <a:lnSpc>
                <a:spcPct val="120000"/>
              </a:lnSpc>
              <a:spcBef>
                <a:spcPts val="0"/>
              </a:spcBef>
              <a:buNone/>
            </a:pPr>
            <a:r>
              <a:rPr lang="en-US" sz="2000" dirty="0"/>
              <a:t>Harvard Health Publishing. (2010). Relaxation techniques: Breath control helps quell errant stress response. Retrieved June 16, 2020, from </a:t>
            </a:r>
            <a:r>
              <a:rPr lang="en-US" sz="2000" dirty="0">
                <a:hlinkClick r:id="rId11"/>
              </a:rPr>
              <a:t>https://www.health.harvard.edu/mind-and-mood/relaxation-techniques-breath-control-helps-quell-errant-stress-response</a:t>
            </a:r>
            <a:endParaRPr lang="en-US" sz="2000" dirty="0"/>
          </a:p>
          <a:p>
            <a:pPr marL="0" indent="0">
              <a:buNone/>
            </a:pPr>
            <a:endParaRPr lang="en-US" dirty="0">
              <a:effectLst/>
            </a:endParaRPr>
          </a:p>
        </p:txBody>
      </p:sp>
    </p:spTree>
    <p:extLst>
      <p:ext uri="{BB962C8B-B14F-4D97-AF65-F5344CB8AC3E}">
        <p14:creationId xmlns:p14="http://schemas.microsoft.com/office/powerpoint/2010/main" val="4132835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EECED4-68FC-43B9-9330-B562EA92D91C}"/>
              </a:ext>
            </a:extLst>
          </p:cNvPr>
          <p:cNvSpPr>
            <a:spLocks noGrp="1"/>
          </p:cNvSpPr>
          <p:nvPr>
            <p:ph type="title"/>
          </p:nvPr>
        </p:nvSpPr>
        <p:spPr>
          <a:xfrm>
            <a:off x="677334" y="609600"/>
            <a:ext cx="8596668" cy="1320800"/>
          </a:xfrm>
        </p:spPr>
        <p:txBody>
          <a:bodyPr anchor="t">
            <a:normAutofit/>
          </a:bodyPr>
          <a:lstStyle/>
          <a:p>
            <a:r>
              <a:rPr lang="en-US"/>
              <a:t>Parts of Immune System</a:t>
            </a:r>
          </a:p>
        </p:txBody>
      </p:sp>
      <p:graphicFrame>
        <p:nvGraphicFramePr>
          <p:cNvPr id="5" name="Content Placeholder 2">
            <a:extLst>
              <a:ext uri="{FF2B5EF4-FFF2-40B4-BE49-F238E27FC236}">
                <a16:creationId xmlns="" xmlns:a16="http://schemas.microsoft.com/office/drawing/2014/main" id="{0F83C20A-FCB5-4900-96B1-FCDC05117BDD}"/>
              </a:ext>
            </a:extLst>
          </p:cNvPr>
          <p:cNvGraphicFramePr>
            <a:graphicFrameLocks noGrp="1"/>
          </p:cNvGraphicFramePr>
          <p:nvPr>
            <p:ph idx="1"/>
            <p:extLst>
              <p:ext uri="{D42A27DB-BD31-4B8C-83A1-F6EECF244321}">
                <p14:modId xmlns:p14="http://schemas.microsoft.com/office/powerpoint/2010/main" val="4226004301"/>
              </p:ext>
            </p:extLst>
          </p:nvPr>
        </p:nvGraphicFramePr>
        <p:xfrm>
          <a:off x="3499617" y="1639615"/>
          <a:ext cx="4333875" cy="4685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8961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09C17DD-1007-46B0-8FF7-3AF0458E8F72}"/>
              </a:ext>
            </a:extLst>
          </p:cNvPr>
          <p:cNvSpPr>
            <a:spLocks noGrp="1"/>
          </p:cNvSpPr>
          <p:nvPr>
            <p:ph type="title"/>
          </p:nvPr>
        </p:nvSpPr>
        <p:spPr/>
        <p:txBody>
          <a:bodyPr/>
          <a:lstStyle/>
          <a:p>
            <a:r>
              <a:rPr lang="en-US" dirty="0"/>
              <a:t>Immune System </a:t>
            </a:r>
            <a:r>
              <a:rPr lang="en-US" dirty="0" smtClean="0"/>
              <a:t>Supporters</a:t>
            </a:r>
            <a:endParaRPr lang="en-US" dirty="0"/>
          </a:p>
        </p:txBody>
      </p:sp>
      <p:pic>
        <p:nvPicPr>
          <p:cNvPr id="1026" name="Picture 2" descr="Quarantine cuisine: Easy meals to support a healthy immune system ...">
            <a:extLst>
              <a:ext uri="{FF2B5EF4-FFF2-40B4-BE49-F238E27FC236}">
                <a16:creationId xmlns="" xmlns:a16="http://schemas.microsoft.com/office/drawing/2014/main" id="{48228F9C-8496-4734-8A5F-4F1D799297F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86164" y="1383231"/>
            <a:ext cx="4924811" cy="4924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951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28460BD8-AE3F-4AC9-9D0B-717052AA5D3A}"/>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 xmlns:a16="http://schemas.microsoft.com/office/drawing/2014/main" id="{54420CFE-F482-466E-9E1E-C78513C0B85D}"/>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 xmlns:a16="http://schemas.microsoft.com/office/drawing/2014/main" id="{5331032B-BD21-4BDA-920C-12E358052567}"/>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 xmlns:a16="http://schemas.microsoft.com/office/drawing/2014/main" id="{E7514DA3-59E7-409E-8A3B-AD097F6E564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 xmlns:a16="http://schemas.microsoft.com/office/drawing/2014/main" id="{57B9A2A6-3BE4-4599-9364-F71C5BFD61F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 xmlns:a16="http://schemas.microsoft.com/office/drawing/2014/main" id="{4FD744C6-4ED8-4BC9-BF68-6BDF701C5DB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 xmlns:a16="http://schemas.microsoft.com/office/drawing/2014/main" id="{092C5BAD-C911-4F8F-A1C5-470268BE668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 xmlns:a16="http://schemas.microsoft.com/office/drawing/2014/main" id="{B133D0C8-4EC4-424F-8E70-0482D5B1B65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 xmlns:a16="http://schemas.microsoft.com/office/drawing/2014/main" id="{7B1532A0-F4B3-4DE8-B18F-740CAAD25AC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 xmlns:a16="http://schemas.microsoft.com/office/drawing/2014/main" id="{8EFDD162-BBBA-4062-8BBF-53DBA109137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 xmlns:a16="http://schemas.microsoft.com/office/drawing/2014/main" id="{DCFC9E65-3E19-4483-B952-25D29683CA5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 xmlns:a16="http://schemas.microsoft.com/office/drawing/2014/main" id="{27577DEC-D9A5-404D-9789-702F4319B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 xmlns:a16="http://schemas.microsoft.com/office/drawing/2014/main" id="{CEEA9366-CEA8-4F23-B065-4337F0D836F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8467"/>
            <a:ext cx="12192000" cy="6866467"/>
            <a:chOff x="0" y="-8467"/>
            <a:chExt cx="12192000" cy="6866467"/>
          </a:xfrm>
        </p:grpSpPr>
        <p:cxnSp>
          <p:nvCxnSpPr>
            <p:cNvPr id="24" name="Straight Connector 23">
              <a:extLst>
                <a:ext uri="{FF2B5EF4-FFF2-40B4-BE49-F238E27FC236}">
                  <a16:creationId xmlns="" xmlns:a16="http://schemas.microsoft.com/office/drawing/2014/main" id="{904A03D6-39B4-4278-9BE1-A07E024499BE}"/>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a:off x="9371012" y="0"/>
              <a:ext cx="1219200" cy="6858000"/>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 xmlns:a16="http://schemas.microsoft.com/office/drawing/2014/main" id="{FBE459AF-3736-4886-82E0-9B5DA427B5E0}"/>
                </a:ext>
                <a:ext uri="{C183D7F6-B498-43B3-948B-1728B52AA6E4}">
                  <adec:decorative xmlns="" xmlns:adec="http://schemas.microsoft.com/office/drawing/2017/decorative" val="1"/>
                </a:ext>
              </a:extLst>
            </p:cNvPr>
            <p:cNvCxnSpPr/>
            <p:nvPr>
              <p:extLst>
                <p:ext uri="{386F3935-93C4-4BCD-93E2-E3B085C9AB24}">
                  <p16:designElem xmlns="" xmlns:p16="http://schemas.microsoft.com/office/powerpoint/2015/main" val="1"/>
                </p:ext>
              </p:extLst>
            </p:nvPr>
          </p:nvCxnSpPr>
          <p:spPr>
            <a:xfrm flipH="1">
              <a:off x="7425267" y="3681413"/>
              <a:ext cx="4763558" cy="3176587"/>
            </a:xfrm>
            <a:prstGeom prst="line">
              <a:avLst/>
            </a:prstGeom>
            <a:ln w="9525">
              <a:solidFill>
                <a:schemeClr val="bg1">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 xmlns:a16="http://schemas.microsoft.com/office/drawing/2014/main" id="{4B6B88EF-180C-4E39-8A3F-A52E87110C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5">
              <a:extLst>
                <a:ext uri="{FF2B5EF4-FFF2-40B4-BE49-F238E27FC236}">
                  <a16:creationId xmlns="" xmlns:a16="http://schemas.microsoft.com/office/drawing/2014/main" id="{52DFAACF-64D0-4621-8FF4-E2F03C3E8D1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 xmlns:a16="http://schemas.microsoft.com/office/drawing/2014/main" id="{36611FF0-65B3-49DB-97C6-1B72AAD0FB0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7">
              <a:extLst>
                <a:ext uri="{FF2B5EF4-FFF2-40B4-BE49-F238E27FC236}">
                  <a16:creationId xmlns="" xmlns:a16="http://schemas.microsoft.com/office/drawing/2014/main" id="{0F7407FE-86B1-4890-9D80-9406FBF29E4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 xmlns:a16="http://schemas.microsoft.com/office/drawing/2014/main" id="{EBD42D5B-8F87-45B3-98B3-C66944F92E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a:extLst>
                <a:ext uri="{FF2B5EF4-FFF2-40B4-BE49-F238E27FC236}">
                  <a16:creationId xmlns="" xmlns:a16="http://schemas.microsoft.com/office/drawing/2014/main" id="{F5E04699-59E1-4468-9E7C-83070EEB420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31">
              <a:extLst>
                <a:ext uri="{FF2B5EF4-FFF2-40B4-BE49-F238E27FC236}">
                  <a16:creationId xmlns="" xmlns:a16="http://schemas.microsoft.com/office/drawing/2014/main" id="{F2AE8F13-9A52-4D7F-9637-321EA7CF321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 name="Title 3">
            <a:extLst>
              <a:ext uri="{FF2B5EF4-FFF2-40B4-BE49-F238E27FC236}">
                <a16:creationId xmlns="" xmlns:a16="http://schemas.microsoft.com/office/drawing/2014/main" id="{FE6A189D-EDEC-46AF-80B2-FFA0F60AE704}"/>
              </a:ext>
            </a:extLst>
          </p:cNvPr>
          <p:cNvSpPr>
            <a:spLocks noGrp="1"/>
          </p:cNvSpPr>
          <p:nvPr>
            <p:ph type="title"/>
          </p:nvPr>
        </p:nvSpPr>
        <p:spPr>
          <a:xfrm>
            <a:off x="1507067" y="2404534"/>
            <a:ext cx="7766936" cy="1646302"/>
          </a:xfrm>
        </p:spPr>
        <p:txBody>
          <a:bodyPr vert="horz" lIns="91440" tIns="45720" rIns="91440" bIns="45720" rtlCol="0" anchor="b">
            <a:normAutofit/>
          </a:bodyPr>
          <a:lstStyle/>
          <a:p>
            <a:pPr algn="r"/>
            <a:r>
              <a:rPr lang="en-US" sz="5400"/>
              <a:t>Vitamins and Minerals</a:t>
            </a:r>
          </a:p>
        </p:txBody>
      </p:sp>
    </p:spTree>
    <p:extLst>
      <p:ext uri="{BB962C8B-B14F-4D97-AF65-F5344CB8AC3E}">
        <p14:creationId xmlns:p14="http://schemas.microsoft.com/office/powerpoint/2010/main" val="426729564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6C5675-35F0-4CB5-A30B-B0665CA72105}"/>
              </a:ext>
            </a:extLst>
          </p:cNvPr>
          <p:cNvSpPr>
            <a:spLocks noGrp="1"/>
          </p:cNvSpPr>
          <p:nvPr>
            <p:ph type="title"/>
          </p:nvPr>
        </p:nvSpPr>
        <p:spPr>
          <a:xfrm>
            <a:off x="677334" y="609600"/>
            <a:ext cx="8596668" cy="1320800"/>
          </a:xfrm>
        </p:spPr>
        <p:txBody>
          <a:bodyPr anchor="t">
            <a:normAutofit/>
          </a:bodyPr>
          <a:lstStyle/>
          <a:p>
            <a:r>
              <a:rPr lang="en-US" dirty="0"/>
              <a:t>Vitamin C</a:t>
            </a:r>
          </a:p>
        </p:txBody>
      </p:sp>
      <p:sp>
        <p:nvSpPr>
          <p:cNvPr id="3" name="Content Placeholder 2">
            <a:extLst>
              <a:ext uri="{FF2B5EF4-FFF2-40B4-BE49-F238E27FC236}">
                <a16:creationId xmlns="" xmlns:a16="http://schemas.microsoft.com/office/drawing/2014/main" id="{71AAD290-EA9F-4CB1-875E-50C00289DA9B}"/>
              </a:ext>
            </a:extLst>
          </p:cNvPr>
          <p:cNvSpPr>
            <a:spLocks noGrp="1"/>
          </p:cNvSpPr>
          <p:nvPr>
            <p:ph idx="1"/>
          </p:nvPr>
        </p:nvSpPr>
        <p:spPr>
          <a:xfrm>
            <a:off x="4205050" y="1261955"/>
            <a:ext cx="5207839" cy="3880773"/>
          </a:xfrm>
        </p:spPr>
        <p:txBody>
          <a:bodyPr>
            <a:normAutofit/>
          </a:bodyPr>
          <a:lstStyle/>
          <a:p>
            <a:pPr marL="0" indent="0">
              <a:buNone/>
            </a:pPr>
            <a:r>
              <a:rPr lang="en-US" sz="2400" dirty="0"/>
              <a:t>Strawberries, raspberries, blackberries, oranges, tomatoes, kale, broccoli, kiwi, bell peppers</a:t>
            </a:r>
          </a:p>
          <a:p>
            <a:pPr marL="0" indent="0">
              <a:buNone/>
            </a:pPr>
            <a:endParaRPr lang="en-US" sz="2400" dirty="0"/>
          </a:p>
          <a:p>
            <a:r>
              <a:rPr lang="en-US" sz="2400" dirty="0"/>
              <a:t>Antioxidant that protects against </a:t>
            </a:r>
            <a:r>
              <a:rPr lang="en-US" sz="2400" dirty="0" smtClean="0"/>
              <a:t>cell damage and </a:t>
            </a:r>
            <a:r>
              <a:rPr lang="en-US" sz="2400" dirty="0"/>
              <a:t>can help reduce the duration and severity of upper respiratory tract infections</a:t>
            </a:r>
          </a:p>
          <a:p>
            <a:endParaRPr lang="en-US" dirty="0"/>
          </a:p>
        </p:txBody>
      </p:sp>
      <p:pic>
        <p:nvPicPr>
          <p:cNvPr id="14" name="Picture 13" descr="A picture containing drawing, brace&#10;&#10;Description automatically generated">
            <a:extLst>
              <a:ext uri="{FF2B5EF4-FFF2-40B4-BE49-F238E27FC236}">
                <a16:creationId xmlns="" xmlns:a16="http://schemas.microsoft.com/office/drawing/2014/main" id="{0EFD39D5-83C6-4CD0-9C5B-FAEF880E4DAA}"/>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21390" r="31428" b="-3"/>
          <a:stretch/>
        </p:blipFill>
        <p:spPr>
          <a:xfrm>
            <a:off x="677334" y="2159331"/>
            <a:ext cx="3144597" cy="3882362"/>
          </a:xfrm>
          <a:prstGeom prst="rect">
            <a:avLst/>
          </a:prstGeom>
        </p:spPr>
      </p:pic>
    </p:spTree>
    <p:extLst>
      <p:ext uri="{BB962C8B-B14F-4D97-AF65-F5344CB8AC3E}">
        <p14:creationId xmlns:p14="http://schemas.microsoft.com/office/powerpoint/2010/main" val="134952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2645" y="728717"/>
            <a:ext cx="8596668" cy="1320800"/>
          </a:xfrm>
        </p:spPr>
        <p:txBody>
          <a:bodyPr>
            <a:normAutofit/>
          </a:bodyPr>
          <a:lstStyle/>
          <a:p>
            <a:r>
              <a:rPr lang="en-US" sz="2800" dirty="0" smtClean="0"/>
              <a:t>Strawberries with reduced balsamic vinegar</a:t>
            </a:r>
            <a:endParaRPr lang="en-US" sz="28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8909" y="1954923"/>
            <a:ext cx="5302754" cy="355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478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7390C3-296F-4020-83AF-47BA3CDF5E50}"/>
              </a:ext>
            </a:extLst>
          </p:cNvPr>
          <p:cNvSpPr>
            <a:spLocks noGrp="1"/>
          </p:cNvSpPr>
          <p:nvPr>
            <p:ph type="title"/>
          </p:nvPr>
        </p:nvSpPr>
        <p:spPr>
          <a:xfrm>
            <a:off x="677334" y="609600"/>
            <a:ext cx="8596668" cy="1320800"/>
          </a:xfrm>
        </p:spPr>
        <p:txBody>
          <a:bodyPr anchor="t">
            <a:normAutofit/>
          </a:bodyPr>
          <a:lstStyle/>
          <a:p>
            <a:r>
              <a:rPr lang="en-US" dirty="0"/>
              <a:t>Vitamin A</a:t>
            </a:r>
          </a:p>
        </p:txBody>
      </p:sp>
      <p:sp>
        <p:nvSpPr>
          <p:cNvPr id="3" name="Content Placeholder 2">
            <a:extLst>
              <a:ext uri="{FF2B5EF4-FFF2-40B4-BE49-F238E27FC236}">
                <a16:creationId xmlns="" xmlns:a16="http://schemas.microsoft.com/office/drawing/2014/main" id="{50E9BDCE-4A1E-4772-9698-72B635A8B490}"/>
              </a:ext>
            </a:extLst>
          </p:cNvPr>
          <p:cNvSpPr>
            <a:spLocks noGrp="1"/>
          </p:cNvSpPr>
          <p:nvPr>
            <p:ph idx="1"/>
          </p:nvPr>
        </p:nvSpPr>
        <p:spPr>
          <a:xfrm>
            <a:off x="6304754" y="1930400"/>
            <a:ext cx="4746873" cy="3880773"/>
          </a:xfrm>
        </p:spPr>
        <p:txBody>
          <a:bodyPr>
            <a:normAutofit/>
          </a:bodyPr>
          <a:lstStyle/>
          <a:p>
            <a:pPr marL="0" indent="0">
              <a:buNone/>
            </a:pPr>
            <a:r>
              <a:rPr lang="en-US" sz="2400" dirty="0"/>
              <a:t>Sweet potato, carrots, spinach, broccoli, red pepper, pumpkin, mango, cantaloupe </a:t>
            </a:r>
            <a:endParaRPr lang="en-US" sz="2400" dirty="0" smtClean="0"/>
          </a:p>
          <a:p>
            <a:pPr marL="0" indent="0">
              <a:buNone/>
            </a:pPr>
            <a:endParaRPr lang="en-US" sz="2400" dirty="0"/>
          </a:p>
          <a:p>
            <a:r>
              <a:rPr lang="en-US" sz="2400" dirty="0"/>
              <a:t>Known as an anti-inflammatory vitamin </a:t>
            </a:r>
            <a:endParaRPr lang="en-US" dirty="0"/>
          </a:p>
          <a:p>
            <a:endParaRPr lang="en-US" dirty="0"/>
          </a:p>
        </p:txBody>
      </p:sp>
      <p:pic>
        <p:nvPicPr>
          <p:cNvPr id="8" name="Picture 7" descr="A table topped with different types of food on a plate&#10;&#10;Description automatically generated">
            <a:extLst>
              <a:ext uri="{FF2B5EF4-FFF2-40B4-BE49-F238E27FC236}">
                <a16:creationId xmlns="" xmlns:a16="http://schemas.microsoft.com/office/drawing/2014/main" id="{4B2CA703-7763-4AC0-AB43-A0FB6CB9A73C}"/>
              </a:ext>
            </a:extLst>
          </p:cNvPr>
          <p:cNvPicPr>
            <a:picLocks noChangeAspect="1"/>
          </p:cNvPicPr>
          <p:nvPr/>
        </p:nvPicPr>
        <p:blipFill rotWithShape="1">
          <a:blip r:embed="rId3">
            <a:extLst>
              <a:ext uri="{837473B0-CC2E-450A-ABE3-18F120FF3D39}">
                <a1611:picAttrSrcUrl xmlns="" xmlns:a1611="http://schemas.microsoft.com/office/drawing/2016/11/main" r:id="rId4"/>
              </a:ext>
            </a:extLst>
          </a:blip>
          <a:srcRect l="1166" r="3" b="3"/>
          <a:stretch/>
        </p:blipFill>
        <p:spPr>
          <a:xfrm>
            <a:off x="357532" y="1930400"/>
            <a:ext cx="5743232" cy="4111293"/>
          </a:xfrm>
          <a:prstGeom prst="rect">
            <a:avLst/>
          </a:prstGeom>
        </p:spPr>
      </p:pic>
    </p:spTree>
    <p:extLst>
      <p:ext uri="{BB962C8B-B14F-4D97-AF65-F5344CB8AC3E}">
        <p14:creationId xmlns:p14="http://schemas.microsoft.com/office/powerpoint/2010/main" val="126128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200" dirty="0" smtClean="0"/>
              <a:t>Roasted sweet potatoes</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614" y="488732"/>
            <a:ext cx="3323568" cy="4985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5215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1286</TotalTime>
  <Words>1078</Words>
  <Application>Microsoft Office PowerPoint</Application>
  <PresentationFormat>Custom</PresentationFormat>
  <Paragraphs>163</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Facet</vt:lpstr>
      <vt:lpstr>How to Support your Immune System</vt:lpstr>
      <vt:lpstr>Immune System</vt:lpstr>
      <vt:lpstr>Parts of Immune System</vt:lpstr>
      <vt:lpstr>Immune System Supporters</vt:lpstr>
      <vt:lpstr>Vitamins and Minerals</vt:lpstr>
      <vt:lpstr>Vitamin C</vt:lpstr>
      <vt:lpstr>Strawberries with reduced balsamic vinegar</vt:lpstr>
      <vt:lpstr>Vitamin A</vt:lpstr>
      <vt:lpstr>PowerPoint Presentation</vt:lpstr>
      <vt:lpstr>Vitamin E</vt:lpstr>
      <vt:lpstr>PowerPoint Presentation</vt:lpstr>
      <vt:lpstr>Vitamin D</vt:lpstr>
      <vt:lpstr>Easy Nicoise Salad</vt:lpstr>
      <vt:lpstr>Vitamin B6</vt:lpstr>
      <vt:lpstr>RoastedChickpeas</vt:lpstr>
      <vt:lpstr>Zinc</vt:lpstr>
      <vt:lpstr>Make your own trail mix</vt:lpstr>
      <vt:lpstr>Iron</vt:lpstr>
      <vt:lpstr>Crockpot beans</vt:lpstr>
      <vt:lpstr>Beyond Food</vt:lpstr>
      <vt:lpstr>Exercise</vt:lpstr>
      <vt:lpstr>Non-Smoking</vt:lpstr>
      <vt:lpstr>Alcohol Moderation</vt:lpstr>
      <vt:lpstr>Adequate Sleep</vt:lpstr>
      <vt:lpstr>Proper Handwashing</vt:lpstr>
      <vt:lpstr>Minimizing Stress</vt:lpstr>
      <vt:lpstr>Questions?</vt:lpstr>
      <vt:lpstr>Thank you </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Boost your Immune System</dc:title>
  <dc:creator>Schaefer, Whitney</dc:creator>
  <cp:lastModifiedBy>Whitney Morgan</cp:lastModifiedBy>
  <cp:revision>23</cp:revision>
  <dcterms:created xsi:type="dcterms:W3CDTF">2020-06-15T17:21:45Z</dcterms:created>
  <dcterms:modified xsi:type="dcterms:W3CDTF">2020-07-07T16:56:36Z</dcterms:modified>
</cp:coreProperties>
</file>